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2" r:id="rId3"/>
    <p:sldId id="257" r:id="rId4"/>
    <p:sldId id="274" r:id="rId5"/>
    <p:sldId id="258" r:id="rId6"/>
    <p:sldId id="276" r:id="rId7"/>
    <p:sldId id="297" r:id="rId8"/>
    <p:sldId id="259" r:id="rId9"/>
    <p:sldId id="277" r:id="rId10"/>
    <p:sldId id="260" r:id="rId11"/>
    <p:sldId id="261" r:id="rId12"/>
    <p:sldId id="280" r:id="rId13"/>
    <p:sldId id="281" r:id="rId14"/>
    <p:sldId id="298" r:id="rId15"/>
    <p:sldId id="263" r:id="rId16"/>
    <p:sldId id="264" r:id="rId17"/>
    <p:sldId id="265" r:id="rId18"/>
    <p:sldId id="267" r:id="rId19"/>
    <p:sldId id="282" r:id="rId20"/>
    <p:sldId id="283" r:id="rId21"/>
    <p:sldId id="266" r:id="rId22"/>
    <p:sldId id="268" r:id="rId23"/>
    <p:sldId id="269" r:id="rId24"/>
    <p:sldId id="275" r:id="rId25"/>
    <p:sldId id="299" r:id="rId26"/>
    <p:sldId id="300" r:id="rId27"/>
    <p:sldId id="271" r:id="rId28"/>
    <p:sldId id="270" r:id="rId29"/>
    <p:sldId id="284" r:id="rId30"/>
    <p:sldId id="303" r:id="rId31"/>
    <p:sldId id="286" r:id="rId32"/>
    <p:sldId id="285" r:id="rId33"/>
    <p:sldId id="296" r:id="rId34"/>
    <p:sldId id="309" r:id="rId35"/>
    <p:sldId id="310" r:id="rId36"/>
    <p:sldId id="301" r:id="rId37"/>
    <p:sldId id="295" r:id="rId38"/>
    <p:sldId id="287" r:id="rId39"/>
    <p:sldId id="288" r:id="rId40"/>
    <p:sldId id="302" r:id="rId41"/>
    <p:sldId id="304" r:id="rId42"/>
    <p:sldId id="306" r:id="rId43"/>
    <p:sldId id="307" r:id="rId44"/>
    <p:sldId id="305" r:id="rId45"/>
    <p:sldId id="308"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327"/>
  </p:normalViewPr>
  <p:slideViewPr>
    <p:cSldViewPr snapToGrid="0" snapToObjects="1">
      <p:cViewPr varScale="1">
        <p:scale>
          <a:sx n="128" d="100"/>
          <a:sy n="128" d="100"/>
        </p:scale>
        <p:origin x="48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10/16/20</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10/16/20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10/16/20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10/16/20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10/16/20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10/16/20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10/16/20</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10/16/20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10/16/20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10/16/20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10/16/20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10/16/20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10/16/20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10/16/20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10/16/20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10/16/20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10/16/20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10/16/20</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https://encyclopediaofbuddhism.org/images/7/73/Nagarjuna17.JPG" TargetMode="External"/><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https://images-na.ssl-images-amazon.com/images/I/51v+eU-5qwL._SX338_BO1,204,203,200_.jpg" TargetMode="External"/><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file:////var/folders/sz/89nyg17j4rl82qwvtm4dlrw40000gr/T/com.microsoft.Word/WebArchiveCopyPasteTempFiles/31JstqmaH4L._SX303_BO1,204,203,200_.jpg" TargetMode="External"/><Relationship Id="rId4" Type="http://schemas.openxmlformats.org/officeDocument/2006/relationships/image" Target="../media/image6.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0D55C-6052-9E41-A926-BDA53B79CFE0}"/>
              </a:ext>
            </a:extLst>
          </p:cNvPr>
          <p:cNvSpPr>
            <a:spLocks noGrp="1"/>
          </p:cNvSpPr>
          <p:nvPr>
            <p:ph type="ctrTitle"/>
          </p:nvPr>
        </p:nvSpPr>
        <p:spPr/>
        <p:txBody>
          <a:bodyPr/>
          <a:lstStyle/>
          <a:p>
            <a:r>
              <a:rPr lang="en-US" dirty="0"/>
              <a:t>Saṃyutta Nikāya 12.15 </a:t>
            </a:r>
          </a:p>
        </p:txBody>
      </p:sp>
      <p:sp>
        <p:nvSpPr>
          <p:cNvPr id="3" name="Subtitle 2">
            <a:extLst>
              <a:ext uri="{FF2B5EF4-FFF2-40B4-BE49-F238E27FC236}">
                <a16:creationId xmlns:a16="http://schemas.microsoft.com/office/drawing/2014/main" id="{F099BAB5-402E-0B4D-97C3-89BE0312E2CC}"/>
              </a:ext>
            </a:extLst>
          </p:cNvPr>
          <p:cNvSpPr>
            <a:spLocks noGrp="1"/>
          </p:cNvSpPr>
          <p:nvPr>
            <p:ph type="subTitle" idx="1"/>
          </p:nvPr>
        </p:nvSpPr>
        <p:spPr/>
        <p:txBody>
          <a:bodyPr/>
          <a:lstStyle/>
          <a:p>
            <a:r>
              <a:rPr lang="en-US" dirty="0"/>
              <a:t>To </a:t>
            </a:r>
            <a:r>
              <a:rPr lang="en-US" i="1" dirty="0" err="1"/>
              <a:t>Kaccayana</a:t>
            </a:r>
            <a:r>
              <a:rPr lang="en-US" i="1" dirty="0"/>
              <a:t> </a:t>
            </a:r>
            <a:r>
              <a:rPr lang="en-US" i="1" dirty="0" err="1"/>
              <a:t>Gotta</a:t>
            </a:r>
            <a:r>
              <a:rPr lang="en-US" i="1" dirty="0"/>
              <a:t> </a:t>
            </a:r>
            <a:r>
              <a:rPr lang="en-US" dirty="0"/>
              <a:t>(on </a:t>
            </a:r>
            <a:r>
              <a:rPr lang="en-US" i="1" dirty="0" err="1"/>
              <a:t>samma</a:t>
            </a:r>
            <a:r>
              <a:rPr lang="en-US" i="1" dirty="0"/>
              <a:t> </a:t>
            </a:r>
            <a:r>
              <a:rPr lang="en-US" i="1" dirty="0" err="1"/>
              <a:t>diṭṭhi</a:t>
            </a:r>
            <a:r>
              <a:rPr lang="en-US" dirty="0"/>
              <a:t>) </a:t>
            </a:r>
          </a:p>
        </p:txBody>
      </p:sp>
    </p:spTree>
    <p:extLst>
      <p:ext uri="{BB962C8B-B14F-4D97-AF65-F5344CB8AC3E}">
        <p14:creationId xmlns:p14="http://schemas.microsoft.com/office/powerpoint/2010/main" val="2836681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73A2E-F8BB-3B48-98F1-B672802FEF68}"/>
              </a:ext>
            </a:extLst>
          </p:cNvPr>
          <p:cNvSpPr>
            <a:spLocks noGrp="1"/>
          </p:cNvSpPr>
          <p:nvPr>
            <p:ph type="title"/>
          </p:nvPr>
        </p:nvSpPr>
        <p:spPr/>
        <p:txBody>
          <a:bodyPr/>
          <a:lstStyle/>
          <a:p>
            <a:r>
              <a:rPr lang="en-US" b="1" i="1" dirty="0" err="1"/>
              <a:t>atthitā</a:t>
            </a:r>
            <a:r>
              <a:rPr lang="en-US" b="1" i="1" dirty="0"/>
              <a:t> and </a:t>
            </a:r>
            <a:r>
              <a:rPr lang="en-US" b="1" i="1" dirty="0" err="1"/>
              <a:t>natthitā</a:t>
            </a:r>
            <a:endParaRPr lang="en-US" dirty="0"/>
          </a:p>
        </p:txBody>
      </p:sp>
      <p:sp>
        <p:nvSpPr>
          <p:cNvPr id="3" name="Content Placeholder 2">
            <a:extLst>
              <a:ext uri="{FF2B5EF4-FFF2-40B4-BE49-F238E27FC236}">
                <a16:creationId xmlns:a16="http://schemas.microsoft.com/office/drawing/2014/main" id="{0175C5E9-CD37-AA4E-8B11-3326C34683F1}"/>
              </a:ext>
            </a:extLst>
          </p:cNvPr>
          <p:cNvSpPr>
            <a:spLocks noGrp="1"/>
          </p:cNvSpPr>
          <p:nvPr>
            <p:ph idx="1"/>
          </p:nvPr>
        </p:nvSpPr>
        <p:spPr>
          <a:xfrm>
            <a:off x="1154954" y="3429000"/>
            <a:ext cx="8825659" cy="2028135"/>
          </a:xfrm>
        </p:spPr>
        <p:txBody>
          <a:bodyPr>
            <a:normAutofit/>
          </a:bodyPr>
          <a:lstStyle/>
          <a:p>
            <a:pPr marL="0" indent="0">
              <a:buNone/>
            </a:pPr>
            <a:r>
              <a:rPr lang="en-US" b="1" dirty="0"/>
              <a:t>This world, </a:t>
            </a:r>
            <a:r>
              <a:rPr lang="en-US" b="1" i="1" dirty="0" err="1"/>
              <a:t>Kaccāna</a:t>
            </a:r>
            <a:r>
              <a:rPr lang="en-US" b="1" dirty="0"/>
              <a:t>, for the most part depends upon a duality—upon the notion of existence (</a:t>
            </a:r>
            <a:r>
              <a:rPr lang="en-US" b="1" i="1" dirty="0" err="1"/>
              <a:t>atthitā</a:t>
            </a:r>
            <a:r>
              <a:rPr lang="en-US" b="1" dirty="0"/>
              <a:t>) and the notion of nonexistence (</a:t>
            </a:r>
            <a:r>
              <a:rPr lang="en-US" b="1" i="1" dirty="0" err="1"/>
              <a:t>natthitā</a:t>
            </a:r>
            <a:r>
              <a:rPr lang="en-US" b="1" dirty="0"/>
              <a:t>). But for one who sees the origin of the world as it really is with correct wisdom, there is no notion of nonexistence in regard to the world. And for one who sees the cessation of the world as it really is with correct wisdom, there is no notion of existence regarding the world.  </a:t>
            </a:r>
          </a:p>
          <a:p>
            <a:pPr marL="0" indent="0">
              <a:buNone/>
            </a:pPr>
            <a:endParaRPr lang="en-US" dirty="0"/>
          </a:p>
        </p:txBody>
      </p:sp>
    </p:spTree>
    <p:extLst>
      <p:ext uri="{BB962C8B-B14F-4D97-AF65-F5344CB8AC3E}">
        <p14:creationId xmlns:p14="http://schemas.microsoft.com/office/powerpoint/2010/main" val="2918234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7639F-A8C8-2342-B3E0-B5DB6E01D002}"/>
              </a:ext>
            </a:extLst>
          </p:cNvPr>
          <p:cNvSpPr>
            <a:spLocks noGrp="1"/>
          </p:cNvSpPr>
          <p:nvPr>
            <p:ph type="title"/>
          </p:nvPr>
        </p:nvSpPr>
        <p:spPr/>
        <p:txBody>
          <a:bodyPr/>
          <a:lstStyle/>
          <a:p>
            <a:r>
              <a:rPr lang="en-US" i="1" dirty="0" err="1"/>
              <a:t>Atthitā</a:t>
            </a:r>
            <a:r>
              <a:rPr lang="en-US" i="1" dirty="0"/>
              <a:t> and </a:t>
            </a:r>
            <a:r>
              <a:rPr lang="en-US" i="1" dirty="0" err="1"/>
              <a:t>Natthitā</a:t>
            </a:r>
            <a:endParaRPr lang="en-US" dirty="0"/>
          </a:p>
        </p:txBody>
      </p:sp>
      <p:sp>
        <p:nvSpPr>
          <p:cNvPr id="3" name="Content Placeholder 2">
            <a:extLst>
              <a:ext uri="{FF2B5EF4-FFF2-40B4-BE49-F238E27FC236}">
                <a16:creationId xmlns:a16="http://schemas.microsoft.com/office/drawing/2014/main" id="{6776B9BF-DD12-C64F-A3EE-07C3A6FF4FE5}"/>
              </a:ext>
            </a:extLst>
          </p:cNvPr>
          <p:cNvSpPr>
            <a:spLocks noGrp="1"/>
          </p:cNvSpPr>
          <p:nvPr>
            <p:ph idx="1"/>
          </p:nvPr>
        </p:nvSpPr>
        <p:spPr>
          <a:xfrm>
            <a:off x="659027" y="2987706"/>
            <a:ext cx="10873946" cy="2397211"/>
          </a:xfrm>
        </p:spPr>
        <p:txBody>
          <a:bodyPr/>
          <a:lstStyle/>
          <a:p>
            <a:pPr marL="0" indent="0">
              <a:buNone/>
            </a:pPr>
            <a:r>
              <a:rPr lang="en-US" dirty="0"/>
              <a:t>Leigh Brasington translate </a:t>
            </a:r>
            <a:r>
              <a:rPr lang="en-US" i="1" dirty="0" err="1"/>
              <a:t>atthitā</a:t>
            </a:r>
            <a:r>
              <a:rPr lang="en-US" dirty="0"/>
              <a:t> as “it is”; </a:t>
            </a:r>
            <a:r>
              <a:rPr lang="en-US" i="1" dirty="0" err="1"/>
              <a:t>natthitā</a:t>
            </a:r>
            <a:r>
              <a:rPr lang="en-US" dirty="0"/>
              <a:t> as “it is not”</a:t>
            </a:r>
          </a:p>
          <a:p>
            <a:pPr marL="0" indent="0">
              <a:buNone/>
            </a:pPr>
            <a:endParaRPr lang="en-US" dirty="0"/>
          </a:p>
          <a:p>
            <a:pPr marL="0" indent="0">
              <a:buNone/>
            </a:pPr>
            <a:r>
              <a:rPr lang="it-IT" dirty="0" err="1"/>
              <a:t>Bhikkhu</a:t>
            </a:r>
            <a:r>
              <a:rPr lang="it-IT" dirty="0"/>
              <a:t> </a:t>
            </a:r>
            <a:r>
              <a:rPr lang="it-IT" dirty="0" err="1"/>
              <a:t>Bodhi</a:t>
            </a:r>
            <a:r>
              <a:rPr lang="it-IT" dirty="0"/>
              <a:t> Note: </a:t>
            </a:r>
            <a:r>
              <a:rPr lang="en-US" dirty="0"/>
              <a:t>The notion of existence (</a:t>
            </a:r>
            <a:r>
              <a:rPr lang="en-US" i="1" dirty="0" err="1"/>
              <a:t>atthitā</a:t>
            </a:r>
            <a:r>
              <a:rPr lang="en-US" dirty="0"/>
              <a:t> = “is-ness”) is eternalism (</a:t>
            </a:r>
            <a:r>
              <a:rPr lang="en-US" i="1" dirty="0" err="1"/>
              <a:t>sassatavāda</a:t>
            </a:r>
            <a:r>
              <a:rPr lang="en-US" dirty="0"/>
              <a:t>); the notion of nonexistence (</a:t>
            </a:r>
            <a:r>
              <a:rPr lang="en-US" i="1" dirty="0" err="1"/>
              <a:t>natthitā</a:t>
            </a:r>
            <a:r>
              <a:rPr lang="en-US" dirty="0"/>
              <a:t> = “is-not-ness”</a:t>
            </a:r>
            <a:r>
              <a:rPr lang="it-IT" dirty="0"/>
              <a:t>) is annihilationism (</a:t>
            </a:r>
            <a:r>
              <a:rPr lang="it-IT" i="1" dirty="0" err="1"/>
              <a:t>ucchedav</a:t>
            </a:r>
            <a:r>
              <a:rPr lang="en-US" i="1" dirty="0" err="1"/>
              <a:t>āda</a:t>
            </a:r>
            <a:r>
              <a:rPr lang="it-IT" dirty="0"/>
              <a:t>). </a:t>
            </a:r>
            <a:r>
              <a:rPr lang="it-IT" dirty="0" err="1"/>
              <a:t>Spk-p</a:t>
            </a:r>
            <a:r>
              <a:rPr lang="en-US" dirty="0" err="1"/>
              <a:t>ṭ</a:t>
            </a:r>
            <a:r>
              <a:rPr lang="en-US" dirty="0"/>
              <a:t> Commentary: The notion of existence is eternalism because it maintains that the entire world (of personal existence) exists forever. The notion of nonexistence is annihilationism because it maintains that the entire world does not exist (forever) but is cut off. </a:t>
            </a:r>
          </a:p>
          <a:p>
            <a:pPr marL="0" indent="0">
              <a:buNone/>
            </a:pPr>
            <a:endParaRPr lang="en-US" dirty="0"/>
          </a:p>
        </p:txBody>
      </p:sp>
    </p:spTree>
    <p:extLst>
      <p:ext uri="{BB962C8B-B14F-4D97-AF65-F5344CB8AC3E}">
        <p14:creationId xmlns:p14="http://schemas.microsoft.com/office/powerpoint/2010/main" val="2465799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B2714-8A6C-614A-9DE3-312432CCC7B4}"/>
              </a:ext>
            </a:extLst>
          </p:cNvPr>
          <p:cNvSpPr>
            <a:spLocks noGrp="1"/>
          </p:cNvSpPr>
          <p:nvPr>
            <p:ph type="title"/>
          </p:nvPr>
        </p:nvSpPr>
        <p:spPr/>
        <p:txBody>
          <a:bodyPr/>
          <a:lstStyle/>
          <a:p>
            <a:r>
              <a:rPr lang="en-US" dirty="0"/>
              <a:t>Eternalism” (</a:t>
            </a:r>
            <a:r>
              <a:rPr lang="en-US" i="1" dirty="0" err="1"/>
              <a:t>sassatavāda</a:t>
            </a:r>
            <a:r>
              <a:rPr lang="en-US" dirty="0"/>
              <a:t>)</a:t>
            </a:r>
          </a:p>
        </p:txBody>
      </p:sp>
      <p:sp>
        <p:nvSpPr>
          <p:cNvPr id="3" name="Content Placeholder 2">
            <a:extLst>
              <a:ext uri="{FF2B5EF4-FFF2-40B4-BE49-F238E27FC236}">
                <a16:creationId xmlns:a16="http://schemas.microsoft.com/office/drawing/2014/main" id="{4BD0AA4F-487A-F342-BD0C-B7C04F9737D3}"/>
              </a:ext>
            </a:extLst>
          </p:cNvPr>
          <p:cNvSpPr>
            <a:spLocks noGrp="1"/>
          </p:cNvSpPr>
          <p:nvPr>
            <p:ph idx="1"/>
          </p:nvPr>
        </p:nvSpPr>
        <p:spPr>
          <a:xfrm>
            <a:off x="704335" y="2804968"/>
            <a:ext cx="10527957" cy="3416300"/>
          </a:xfrm>
        </p:spPr>
        <p:txBody>
          <a:bodyPr>
            <a:normAutofit lnSpcReduction="10000"/>
          </a:bodyPr>
          <a:lstStyle/>
          <a:p>
            <a:pPr marL="0" indent="0">
              <a:buNone/>
            </a:pPr>
            <a:r>
              <a:rPr lang="en-US" dirty="0"/>
              <a:t>According to the </a:t>
            </a:r>
            <a:r>
              <a:rPr lang="en-US" i="1" dirty="0"/>
              <a:t>PTS Pāli-English Dictionary</a:t>
            </a:r>
            <a:r>
              <a:rPr lang="en-US" dirty="0"/>
              <a:t>,  </a:t>
            </a:r>
            <a:r>
              <a:rPr lang="en-US" i="1" dirty="0" err="1"/>
              <a:t>sassatavāda</a:t>
            </a:r>
            <a:r>
              <a:rPr lang="en-US" i="1" dirty="0"/>
              <a:t> </a:t>
            </a:r>
            <a:r>
              <a:rPr lang="en-US" dirty="0"/>
              <a:t>is a compound of </a:t>
            </a:r>
            <a:r>
              <a:rPr lang="en-US" i="1" dirty="0" err="1"/>
              <a:t>sassata</a:t>
            </a:r>
            <a:r>
              <a:rPr lang="en-US" i="1" dirty="0"/>
              <a:t> </a:t>
            </a:r>
            <a:r>
              <a:rPr lang="en-US" dirty="0"/>
              <a:t>(adj.), which means “eternal, perpetual,“ plus </a:t>
            </a:r>
            <a:r>
              <a:rPr lang="en-US" i="1" dirty="0" err="1"/>
              <a:t>vāda</a:t>
            </a:r>
            <a:r>
              <a:rPr lang="en-US" i="1" dirty="0"/>
              <a:t>, </a:t>
            </a:r>
            <a:r>
              <a:rPr lang="en-US" dirty="0"/>
              <a:t>which means </a:t>
            </a:r>
            <a:r>
              <a:rPr lang="en-US" i="1" dirty="0"/>
              <a:t>“</a:t>
            </a:r>
            <a:r>
              <a:rPr lang="en-US" dirty="0"/>
              <a:t>1. speaking, speech, talk.”</a:t>
            </a:r>
            <a:r>
              <a:rPr lang="en-US" i="1" dirty="0"/>
              <a:t> </a:t>
            </a:r>
            <a:r>
              <a:rPr lang="en-US" dirty="0"/>
              <a:t>Thus</a:t>
            </a:r>
            <a:r>
              <a:rPr lang="en-US" i="1" dirty="0"/>
              <a:t>, </a:t>
            </a:r>
            <a:r>
              <a:rPr lang="en-US" i="1" dirty="0" err="1"/>
              <a:t>sassatavāda</a:t>
            </a:r>
            <a:r>
              <a:rPr lang="en-US" i="1" dirty="0"/>
              <a:t> </a:t>
            </a:r>
            <a:r>
              <a:rPr lang="en-US" dirty="0"/>
              <a:t>is taken to mean eternalism</a:t>
            </a:r>
            <a:r>
              <a:rPr lang="en-US" i="1" dirty="0"/>
              <a:t>. </a:t>
            </a:r>
            <a:r>
              <a:rPr lang="en-US" dirty="0"/>
              <a:t>Eternalism” is the doctrine that there is an immutable soul or self which survives death and continues everlastingly. Thus, it is concerned with eternal life or with eternal things and with that there is an abiding entity which could exist forever, an eternal soul. The Buddha rejected this kind of thinking. One example of it is the belief that the individual has an unchanging self.</a:t>
            </a:r>
          </a:p>
          <a:p>
            <a:pPr marL="0" indent="0">
              <a:buNone/>
            </a:pPr>
            <a:endParaRPr lang="en-US" dirty="0"/>
          </a:p>
          <a:p>
            <a:pPr marL="400050" lvl="1" indent="0">
              <a:buNone/>
            </a:pPr>
            <a:r>
              <a:rPr lang="en-US" sz="1800" dirty="0"/>
              <a:t>“One may not regard form as self … … or self as in consciousness, but a person holds such a view as this: ‘That which is the self is the world; having passed away, that I shall be—permanent, stable, eternal, not subject to change.’ That eternalist view is a formation. . .” (SN 22.81) </a:t>
            </a:r>
          </a:p>
        </p:txBody>
      </p:sp>
    </p:spTree>
    <p:extLst>
      <p:ext uri="{BB962C8B-B14F-4D97-AF65-F5344CB8AC3E}">
        <p14:creationId xmlns:p14="http://schemas.microsoft.com/office/powerpoint/2010/main" val="278180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AC7E6-B151-1748-94EE-BAAA7AEFC279}"/>
              </a:ext>
            </a:extLst>
          </p:cNvPr>
          <p:cNvSpPr>
            <a:spLocks noGrp="1"/>
          </p:cNvSpPr>
          <p:nvPr>
            <p:ph type="title"/>
          </p:nvPr>
        </p:nvSpPr>
        <p:spPr/>
        <p:txBody>
          <a:bodyPr/>
          <a:lstStyle/>
          <a:p>
            <a:r>
              <a:rPr lang="en-US" dirty="0"/>
              <a:t>Annihilationism (</a:t>
            </a:r>
            <a:r>
              <a:rPr lang="en-US" i="1" dirty="0" err="1"/>
              <a:t>ucchedavāda</a:t>
            </a:r>
            <a:r>
              <a:rPr lang="en-US" dirty="0"/>
              <a:t>)</a:t>
            </a:r>
          </a:p>
        </p:txBody>
      </p:sp>
      <p:sp>
        <p:nvSpPr>
          <p:cNvPr id="3" name="Content Placeholder 2">
            <a:extLst>
              <a:ext uri="{FF2B5EF4-FFF2-40B4-BE49-F238E27FC236}">
                <a16:creationId xmlns:a16="http://schemas.microsoft.com/office/drawing/2014/main" id="{B3C2D0C3-6704-3C45-B793-0E40A6079C5A}"/>
              </a:ext>
            </a:extLst>
          </p:cNvPr>
          <p:cNvSpPr>
            <a:spLocks noGrp="1"/>
          </p:cNvSpPr>
          <p:nvPr>
            <p:ph idx="1"/>
          </p:nvPr>
        </p:nvSpPr>
        <p:spPr>
          <a:xfrm>
            <a:off x="803189" y="2866768"/>
            <a:ext cx="10330248" cy="3361037"/>
          </a:xfrm>
        </p:spPr>
        <p:txBody>
          <a:bodyPr>
            <a:normAutofit/>
          </a:bodyPr>
          <a:lstStyle/>
          <a:p>
            <a:pPr marL="0" indent="0">
              <a:buNone/>
            </a:pPr>
            <a:r>
              <a:rPr lang="en-US" dirty="0"/>
              <a:t>According to the PTS </a:t>
            </a:r>
            <a:r>
              <a:rPr lang="en-US" i="1" dirty="0"/>
              <a:t>Pāli-English Dictionary</a:t>
            </a:r>
            <a:r>
              <a:rPr lang="en-US" dirty="0"/>
              <a:t>, </a:t>
            </a:r>
            <a:r>
              <a:rPr lang="en-US" i="1" dirty="0" err="1"/>
              <a:t>ucchedavāda</a:t>
            </a:r>
            <a:r>
              <a:rPr lang="en-US" i="1" dirty="0"/>
              <a:t> is a compound of </a:t>
            </a:r>
            <a:r>
              <a:rPr lang="en-US" i="1" dirty="0" err="1"/>
              <a:t>uccheda</a:t>
            </a:r>
            <a:r>
              <a:rPr lang="en-US" dirty="0"/>
              <a:t> breaking up, disintegration, perishing (of the soul) plus </a:t>
            </a:r>
            <a:r>
              <a:rPr lang="en-US" i="1" dirty="0" err="1"/>
              <a:t>vāda</a:t>
            </a:r>
            <a:r>
              <a:rPr lang="en-US" i="1" dirty="0"/>
              <a:t>, </a:t>
            </a:r>
            <a:r>
              <a:rPr lang="en-US" dirty="0"/>
              <a:t>which means </a:t>
            </a:r>
            <a:r>
              <a:rPr lang="en-US" i="1" dirty="0"/>
              <a:t>“</a:t>
            </a:r>
            <a:r>
              <a:rPr lang="en-US" dirty="0"/>
              <a:t>1. speaking, speech, talk.”</a:t>
            </a:r>
            <a:r>
              <a:rPr lang="en-US" i="1" dirty="0"/>
              <a:t> </a:t>
            </a:r>
            <a:r>
              <a:rPr lang="en-US" dirty="0"/>
              <a:t>Thus</a:t>
            </a:r>
            <a:r>
              <a:rPr lang="en-US" i="1" dirty="0"/>
              <a:t>, </a:t>
            </a:r>
            <a:r>
              <a:rPr lang="en-US" i="1" dirty="0" err="1"/>
              <a:t>ucchedavāda</a:t>
            </a:r>
            <a:r>
              <a:rPr lang="en-US" i="1" dirty="0"/>
              <a:t> </a:t>
            </a:r>
            <a:r>
              <a:rPr lang="en-US" dirty="0"/>
              <a:t>is taken to mean the doctrine of annihilationism.</a:t>
            </a:r>
          </a:p>
          <a:p>
            <a:pPr marL="0" indent="0">
              <a:buNone/>
            </a:pPr>
            <a:r>
              <a:rPr lang="en-US" dirty="0"/>
              <a:t>The doctrine of Annihilationism’ (</a:t>
            </a:r>
            <a:r>
              <a:rPr lang="en-US" i="1" dirty="0" err="1"/>
              <a:t>ucchedavāda</a:t>
            </a:r>
            <a:r>
              <a:rPr lang="en-US" i="1" dirty="0"/>
              <a:t>)</a:t>
            </a:r>
            <a:r>
              <a:rPr lang="en-US" dirty="0"/>
              <a:t>, is one of the ‘two extremes with  </a:t>
            </a:r>
            <a:r>
              <a:rPr lang="en-US" i="1" dirty="0" err="1"/>
              <a:t>sassatavāda</a:t>
            </a:r>
            <a:r>
              <a:rPr lang="en-US" i="1" dirty="0"/>
              <a:t> </a:t>
            </a:r>
            <a:r>
              <a:rPr lang="en-US" dirty="0"/>
              <a:t>(Eternalism), reportedly condemned by the Buddha; it is the view that there is no rebirth or fruition of karma and that the individual is utterly annihilated at death. It is considered especially pernicious since it encourages moral irresponsibility and hedonism. The Buddha objected to this notion because it implies the existence of a self (</a:t>
            </a:r>
            <a:r>
              <a:rPr lang="en-US" i="1" dirty="0" err="1"/>
              <a:t>ātman</a:t>
            </a:r>
            <a:r>
              <a:rPr lang="en-US" dirty="0"/>
              <a:t>). Eternalism (</a:t>
            </a:r>
            <a:r>
              <a:rPr lang="en-US" i="1" dirty="0" err="1"/>
              <a:t>sassatavāda</a:t>
            </a:r>
            <a:r>
              <a:rPr lang="en-US" dirty="0"/>
              <a:t>). The Buddha rejected </a:t>
            </a:r>
            <a:r>
              <a:rPr lang="en-US" i="1" dirty="0" err="1"/>
              <a:t>ucchedavāda</a:t>
            </a:r>
            <a:r>
              <a:rPr lang="en-US" dirty="0"/>
              <a:t> on both logical and epistemic grounds. He proposed a middle way between these extremes, relying not on ontology but on causality. </a:t>
            </a:r>
          </a:p>
        </p:txBody>
      </p:sp>
    </p:spTree>
    <p:extLst>
      <p:ext uri="{BB962C8B-B14F-4D97-AF65-F5344CB8AC3E}">
        <p14:creationId xmlns:p14="http://schemas.microsoft.com/office/powerpoint/2010/main" val="23542155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836E5-D26B-9F49-85BD-79A52C4AA2AD}"/>
              </a:ext>
            </a:extLst>
          </p:cNvPr>
          <p:cNvSpPr>
            <a:spLocks noGrp="1"/>
          </p:cNvSpPr>
          <p:nvPr>
            <p:ph type="title"/>
          </p:nvPr>
        </p:nvSpPr>
        <p:spPr/>
        <p:txBody>
          <a:bodyPr/>
          <a:lstStyle/>
          <a:p>
            <a:r>
              <a:rPr lang="en-US" dirty="0"/>
              <a:t>Eternalism and Annihilationism</a:t>
            </a:r>
          </a:p>
        </p:txBody>
      </p:sp>
      <p:sp>
        <p:nvSpPr>
          <p:cNvPr id="3" name="Content Placeholder 2">
            <a:extLst>
              <a:ext uri="{FF2B5EF4-FFF2-40B4-BE49-F238E27FC236}">
                <a16:creationId xmlns:a16="http://schemas.microsoft.com/office/drawing/2014/main" id="{7AF683ED-8C9F-1042-BD64-BC3DB0A7D0B1}"/>
              </a:ext>
            </a:extLst>
          </p:cNvPr>
          <p:cNvSpPr>
            <a:spLocks noGrp="1"/>
          </p:cNvSpPr>
          <p:nvPr>
            <p:ph idx="1"/>
          </p:nvPr>
        </p:nvSpPr>
        <p:spPr>
          <a:xfrm>
            <a:off x="943232" y="3035987"/>
            <a:ext cx="10305535" cy="3416300"/>
          </a:xfrm>
        </p:spPr>
        <p:txBody>
          <a:bodyPr>
            <a:normAutofit/>
          </a:bodyPr>
          <a:lstStyle/>
          <a:p>
            <a:pPr marL="0" indent="0">
              <a:buNone/>
            </a:pPr>
            <a:r>
              <a:rPr lang="en-US" dirty="0"/>
              <a:t>Leigh Brasington, in a personal e-mail, wrote the following about about eternalism and annihilationism: “This is the commentarial understanding [regarding eternalism (</a:t>
            </a:r>
            <a:r>
              <a:rPr lang="en-US" i="1" dirty="0" err="1"/>
              <a:t>sassata</a:t>
            </a:r>
            <a:r>
              <a:rPr lang="en-US" dirty="0"/>
              <a:t>) and</a:t>
            </a:r>
            <a:r>
              <a:rPr lang="it-IT" dirty="0"/>
              <a:t> annihilationism (</a:t>
            </a:r>
            <a:r>
              <a:rPr lang="it-IT" i="1" dirty="0" err="1"/>
              <a:t>uccheda</a:t>
            </a:r>
            <a:r>
              <a:rPr lang="it-IT" dirty="0"/>
              <a:t>)] </a:t>
            </a:r>
            <a:r>
              <a:rPr lang="en-US" dirty="0"/>
              <a:t>and, as usual; it’s lost, as usual, in its multiple lifetimes interpretations when it comes to DO [Dependent Origination]. The actual Pāli is </a:t>
            </a:r>
            <a:r>
              <a:rPr lang="en-US" i="1" dirty="0" err="1"/>
              <a:t>atthitañceva</a:t>
            </a:r>
            <a:r>
              <a:rPr lang="en-US" i="1" dirty="0"/>
              <a:t> </a:t>
            </a:r>
            <a:r>
              <a:rPr lang="en-US" i="1" dirty="0" err="1"/>
              <a:t>natthitañca</a:t>
            </a:r>
            <a:r>
              <a:rPr lang="en-US" dirty="0"/>
              <a:t>. That literally would be ‘notion of it is’ and ‘notion of it is not’. This is far more profound than any multiple lifetime interpretation – it’s saying that everything (EVERYTHING!) is without substantiality. But it is also saying not to think that things don’t exist either. It’s that the concepts of existence and non-existence are both incorrect – they are just concepts that don’t do justice to the much deeper view of what’s actually happening. As we see later in the sutta, the right view is the DO view of everything being dependent on other things.”</a:t>
            </a:r>
          </a:p>
        </p:txBody>
      </p:sp>
    </p:spTree>
    <p:extLst>
      <p:ext uri="{BB962C8B-B14F-4D97-AF65-F5344CB8AC3E}">
        <p14:creationId xmlns:p14="http://schemas.microsoft.com/office/powerpoint/2010/main" val="1703084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81E3E-2FAE-034C-B76A-4E252F80309C}"/>
              </a:ext>
            </a:extLst>
          </p:cNvPr>
          <p:cNvSpPr>
            <a:spLocks noGrp="1"/>
          </p:cNvSpPr>
          <p:nvPr>
            <p:ph type="title"/>
          </p:nvPr>
        </p:nvSpPr>
        <p:spPr/>
        <p:txBody>
          <a:bodyPr/>
          <a:lstStyle/>
          <a:p>
            <a:r>
              <a:rPr lang="en-US" b="1" dirty="0"/>
              <a:t>Origin and Cessation of the World</a:t>
            </a:r>
            <a:endParaRPr lang="en-US" dirty="0"/>
          </a:p>
        </p:txBody>
      </p:sp>
      <p:sp>
        <p:nvSpPr>
          <p:cNvPr id="3" name="Content Placeholder 2">
            <a:extLst>
              <a:ext uri="{FF2B5EF4-FFF2-40B4-BE49-F238E27FC236}">
                <a16:creationId xmlns:a16="http://schemas.microsoft.com/office/drawing/2014/main" id="{F94395A3-BC7F-8548-9AE7-633D29A39B53}"/>
              </a:ext>
            </a:extLst>
          </p:cNvPr>
          <p:cNvSpPr>
            <a:spLocks noGrp="1"/>
          </p:cNvSpPr>
          <p:nvPr>
            <p:ph idx="1"/>
          </p:nvPr>
        </p:nvSpPr>
        <p:spPr>
          <a:xfrm>
            <a:off x="1154954" y="2584174"/>
            <a:ext cx="9569368" cy="3753678"/>
          </a:xfrm>
        </p:spPr>
        <p:txBody>
          <a:bodyPr>
            <a:normAutofit/>
          </a:bodyPr>
          <a:lstStyle/>
          <a:p>
            <a:pPr marL="0" indent="0">
              <a:buNone/>
            </a:pPr>
            <a:r>
              <a:rPr lang="en-US" b="1" dirty="0"/>
              <a:t>But for one who sees the origin of the world as it really is with correct wisdom, there is no notion of nonexistence in regard to the world. And for one who sees the as it really is with correct wisdom, there is no notion of existence regarding the world. </a:t>
            </a:r>
          </a:p>
          <a:p>
            <a:pPr marL="0" indent="0">
              <a:buNone/>
            </a:pPr>
            <a:endParaRPr lang="en-US" dirty="0"/>
          </a:p>
          <a:p>
            <a:pPr marL="0" indent="0">
              <a:buNone/>
            </a:pPr>
            <a:r>
              <a:rPr lang="en-US" dirty="0"/>
              <a:t>Maurice O'Connell Walshe translates this line as “But for him who, with the highest wisdom, sees the uprising of the world as it really is, ‘non-existence of the world’ does not apply . . .”</a:t>
            </a:r>
          </a:p>
          <a:p>
            <a:pPr marL="0" indent="0">
              <a:buNone/>
            </a:pPr>
            <a:endParaRPr lang="en-US" dirty="0"/>
          </a:p>
          <a:p>
            <a:pPr marL="0" indent="0">
              <a:buNone/>
            </a:pPr>
            <a:r>
              <a:rPr lang="en-US" dirty="0"/>
              <a:t>Leigh Brasington explains that when one sees a thing coming into being (arising), one does not think it is non-existent; and when one sees a thing ceasing (fading away), one does not think it is existent.</a:t>
            </a:r>
          </a:p>
          <a:p>
            <a:pPr marL="0" indent="0">
              <a:buNone/>
            </a:pPr>
            <a:endParaRPr lang="en-US" dirty="0"/>
          </a:p>
        </p:txBody>
      </p:sp>
    </p:spTree>
    <p:extLst>
      <p:ext uri="{BB962C8B-B14F-4D97-AF65-F5344CB8AC3E}">
        <p14:creationId xmlns:p14="http://schemas.microsoft.com/office/powerpoint/2010/main" val="701627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FEE4F-ED36-5446-8D41-A2D6362ED920}"/>
              </a:ext>
            </a:extLst>
          </p:cNvPr>
          <p:cNvSpPr>
            <a:spLocks noGrp="1"/>
          </p:cNvSpPr>
          <p:nvPr>
            <p:ph type="title"/>
          </p:nvPr>
        </p:nvSpPr>
        <p:spPr>
          <a:xfrm>
            <a:off x="1154954" y="695739"/>
            <a:ext cx="9012776" cy="984893"/>
          </a:xfrm>
        </p:spPr>
        <p:txBody>
          <a:bodyPr/>
          <a:lstStyle/>
          <a:p>
            <a:r>
              <a:rPr lang="en-US" b="1" dirty="0"/>
              <a:t>Engagement, Clinging, and Adherence</a:t>
            </a:r>
            <a:endParaRPr lang="en-US" dirty="0"/>
          </a:p>
        </p:txBody>
      </p:sp>
      <p:sp>
        <p:nvSpPr>
          <p:cNvPr id="3" name="Content Placeholder 2">
            <a:extLst>
              <a:ext uri="{FF2B5EF4-FFF2-40B4-BE49-F238E27FC236}">
                <a16:creationId xmlns:a16="http://schemas.microsoft.com/office/drawing/2014/main" id="{6E45954D-0537-4944-9025-3965C73DD84F}"/>
              </a:ext>
            </a:extLst>
          </p:cNvPr>
          <p:cNvSpPr>
            <a:spLocks noGrp="1"/>
          </p:cNvSpPr>
          <p:nvPr>
            <p:ph idx="1"/>
          </p:nvPr>
        </p:nvSpPr>
        <p:spPr>
          <a:xfrm>
            <a:off x="1154954" y="2961675"/>
            <a:ext cx="8825659" cy="2922657"/>
          </a:xfrm>
        </p:spPr>
        <p:txBody>
          <a:bodyPr>
            <a:normAutofit/>
          </a:bodyPr>
          <a:lstStyle/>
          <a:p>
            <a:pPr marL="0" indent="0">
              <a:buNone/>
            </a:pPr>
            <a:r>
              <a:rPr lang="ar-SA" b="1" dirty="0"/>
              <a:t>“</a:t>
            </a:r>
            <a:r>
              <a:rPr lang="en-US" b="1" dirty="0"/>
              <a:t>This world, </a:t>
            </a:r>
            <a:r>
              <a:rPr lang="en-US" b="1" i="1" dirty="0"/>
              <a:t>Kaccāna</a:t>
            </a:r>
            <a:r>
              <a:rPr lang="en-US" b="1" dirty="0"/>
              <a:t>, is for the most part shackled by engagement, clinging, and adherence. But this one [with right view] does not become engaged and cling through that engagement and clinging, mental standpoint, adherence, underlying tendency; one with right view (</a:t>
            </a:r>
            <a:r>
              <a:rPr lang="en-US" b="1" i="1" dirty="0" err="1"/>
              <a:t>samma</a:t>
            </a:r>
            <a:r>
              <a:rPr lang="en-US" b="1" i="1" dirty="0"/>
              <a:t> </a:t>
            </a:r>
            <a:r>
              <a:rPr lang="en-US" b="1" i="1" dirty="0" err="1"/>
              <a:t>diṭṭhi</a:t>
            </a:r>
            <a:r>
              <a:rPr lang="en-US" b="1" dirty="0"/>
              <a:t>) does not take a stand about </a:t>
            </a:r>
            <a:r>
              <a:rPr lang="ar-SA" b="1" dirty="0"/>
              <a:t>‘</a:t>
            </a:r>
            <a:r>
              <a:rPr lang="en-US" b="1" dirty="0"/>
              <a:t>my self.</a:t>
            </a:r>
            <a:r>
              <a:rPr lang="en-US" b="1" baseline="30000" dirty="0"/>
              <a:t> </a:t>
            </a:r>
            <a:r>
              <a:rPr lang="ar-SA" b="1" dirty="0"/>
              <a:t>’</a:t>
            </a:r>
            <a:r>
              <a:rPr lang="en-US" b="1" dirty="0"/>
              <a:t> One with </a:t>
            </a:r>
            <a:r>
              <a:rPr lang="ar-SA" b="1" dirty="0"/>
              <a:t>‘</a:t>
            </a:r>
            <a:r>
              <a:rPr lang="en-US" b="1" dirty="0"/>
              <a:t>right view (</a:t>
            </a:r>
            <a:r>
              <a:rPr lang="en-US" b="1" i="1" dirty="0" err="1"/>
              <a:t>samma</a:t>
            </a:r>
            <a:r>
              <a:rPr lang="en-US" b="1" i="1" dirty="0"/>
              <a:t> </a:t>
            </a:r>
            <a:r>
              <a:rPr lang="en-US" b="1" i="1" dirty="0" err="1"/>
              <a:t>diṭṭhi</a:t>
            </a:r>
            <a:r>
              <a:rPr lang="en-US" b="1" dirty="0"/>
              <a:t>) has no perplexity or doubt that what arises is only </a:t>
            </a:r>
            <a:r>
              <a:rPr lang="en-US" b="1" i="1" dirty="0"/>
              <a:t>dukkha</a:t>
            </a:r>
            <a:r>
              <a:rPr lang="en-US" b="1" dirty="0"/>
              <a:t> arising, what ceases is only </a:t>
            </a:r>
            <a:r>
              <a:rPr lang="en-US" b="1" i="1" dirty="0"/>
              <a:t>dukkha</a:t>
            </a:r>
            <a:r>
              <a:rPr lang="en-US" b="1" dirty="0"/>
              <a:t> ceasing. One’s knowledge about this is independent of others. It is in this way, </a:t>
            </a:r>
            <a:r>
              <a:rPr lang="en-US" b="1" i="1" dirty="0" err="1"/>
              <a:t>Kaccana</a:t>
            </a:r>
            <a:r>
              <a:rPr lang="en-US" b="1" dirty="0"/>
              <a:t>, that there is right view. </a:t>
            </a:r>
            <a:r>
              <a:rPr lang="ar-SA" b="1" dirty="0"/>
              <a:t>“‘</a:t>
            </a:r>
            <a:r>
              <a:rPr lang="en-US" b="1" dirty="0"/>
              <a:t>All exists</a:t>
            </a:r>
            <a:r>
              <a:rPr lang="ar-SA" b="1" dirty="0"/>
              <a:t>’</a:t>
            </a:r>
            <a:r>
              <a:rPr lang="it-IT" b="1" dirty="0"/>
              <a:t>: </a:t>
            </a:r>
            <a:r>
              <a:rPr lang="it-IT" b="1" i="1" dirty="0" err="1"/>
              <a:t>Kacca</a:t>
            </a:r>
            <a:r>
              <a:rPr lang="en-US" b="1" i="1" dirty="0"/>
              <a:t>̄</a:t>
            </a:r>
            <a:r>
              <a:rPr lang="en-US" b="1" i="1" dirty="0" err="1"/>
              <a:t>na</a:t>
            </a:r>
            <a:r>
              <a:rPr lang="en-US" b="1" dirty="0"/>
              <a:t>, this is one extreme. </a:t>
            </a:r>
            <a:r>
              <a:rPr lang="ar-SA" b="1" dirty="0"/>
              <a:t>‘</a:t>
            </a:r>
            <a:r>
              <a:rPr lang="en-US" b="1" dirty="0"/>
              <a:t>All does not exist</a:t>
            </a:r>
            <a:r>
              <a:rPr lang="ar-SA" b="1" dirty="0"/>
              <a:t>’</a:t>
            </a:r>
            <a:r>
              <a:rPr lang="en-US" b="1" dirty="0"/>
              <a:t>: this is the second extreme. Without veering towards either of these extremes, the </a:t>
            </a:r>
            <a:r>
              <a:rPr lang="en-US" b="1" i="1" dirty="0" err="1"/>
              <a:t>Tathāgata</a:t>
            </a:r>
            <a:r>
              <a:rPr lang="en-US" b="1" i="1" dirty="0"/>
              <a:t> </a:t>
            </a:r>
            <a:r>
              <a:rPr lang="en-US" b="1" dirty="0"/>
              <a:t>teaches the Dharma by the middle:</a:t>
            </a:r>
          </a:p>
        </p:txBody>
      </p:sp>
    </p:spTree>
    <p:extLst>
      <p:ext uri="{BB962C8B-B14F-4D97-AF65-F5344CB8AC3E}">
        <p14:creationId xmlns:p14="http://schemas.microsoft.com/office/powerpoint/2010/main" val="611492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AB40F-5BE8-754C-A396-E0C27498864A}"/>
              </a:ext>
            </a:extLst>
          </p:cNvPr>
          <p:cNvSpPr>
            <a:spLocks noGrp="1"/>
          </p:cNvSpPr>
          <p:nvPr>
            <p:ph type="title"/>
          </p:nvPr>
        </p:nvSpPr>
        <p:spPr>
          <a:xfrm>
            <a:off x="1164893" y="923973"/>
            <a:ext cx="8973020" cy="706964"/>
          </a:xfrm>
        </p:spPr>
        <p:txBody>
          <a:bodyPr/>
          <a:lstStyle/>
          <a:p>
            <a:r>
              <a:rPr lang="en-US" b="1" dirty="0"/>
              <a:t>Engagement, Clinging, and Adherence</a:t>
            </a:r>
            <a:endParaRPr lang="en-US" dirty="0"/>
          </a:p>
        </p:txBody>
      </p:sp>
      <p:sp>
        <p:nvSpPr>
          <p:cNvPr id="3" name="Content Placeholder 2">
            <a:extLst>
              <a:ext uri="{FF2B5EF4-FFF2-40B4-BE49-F238E27FC236}">
                <a16:creationId xmlns:a16="http://schemas.microsoft.com/office/drawing/2014/main" id="{76899EB7-8F5A-9145-BC6E-6DDBEF37EBF8}"/>
              </a:ext>
            </a:extLst>
          </p:cNvPr>
          <p:cNvSpPr>
            <a:spLocks noGrp="1"/>
          </p:cNvSpPr>
          <p:nvPr>
            <p:ph idx="1"/>
          </p:nvPr>
        </p:nvSpPr>
        <p:spPr>
          <a:xfrm>
            <a:off x="536713" y="3290218"/>
            <a:ext cx="10833652" cy="2643809"/>
          </a:xfrm>
        </p:spPr>
        <p:txBody>
          <a:bodyPr>
            <a:normAutofit/>
          </a:bodyPr>
          <a:lstStyle/>
          <a:p>
            <a:pPr marL="0" indent="0">
              <a:buNone/>
            </a:pPr>
            <a:r>
              <a:rPr lang="en-US" b="1" dirty="0"/>
              <a:t>This world, </a:t>
            </a:r>
            <a:r>
              <a:rPr lang="en-US" b="1" i="1" dirty="0"/>
              <a:t>Kaccāna</a:t>
            </a:r>
            <a:r>
              <a:rPr lang="en-US" b="1" dirty="0"/>
              <a:t>, is for the most part shackled by engagement, clinging, and adherence. </a:t>
            </a:r>
          </a:p>
          <a:p>
            <a:pPr marL="0" indent="0">
              <a:buNone/>
            </a:pPr>
            <a:r>
              <a:rPr lang="en-US" dirty="0"/>
              <a:t>Bhikkhu </a:t>
            </a:r>
            <a:r>
              <a:rPr lang="en-US" dirty="0" err="1"/>
              <a:t>Sujjato</a:t>
            </a:r>
            <a:r>
              <a:rPr lang="en-US" dirty="0"/>
              <a:t> translates the line: “But if—when it comes to this attraction, grasping, mental fixation, insistence, and underlying tendency—you don’t get attracted, grasp, and commit to the notion ‘my self’.” </a:t>
            </a:r>
          </a:p>
          <a:p>
            <a:pPr marL="0" indent="0">
              <a:buNone/>
            </a:pPr>
            <a:r>
              <a:rPr lang="en-US" dirty="0" err="1"/>
              <a:t>Thanissaro</a:t>
            </a:r>
            <a:r>
              <a:rPr lang="en-US" dirty="0"/>
              <a:t> Bhikkhu translates the line as “"By &amp; large, </a:t>
            </a:r>
            <a:r>
              <a:rPr lang="en-US" i="1" dirty="0" err="1"/>
              <a:t>Kaccayana</a:t>
            </a:r>
            <a:r>
              <a:rPr lang="en-US" dirty="0"/>
              <a:t>, this world is in bondage to attachments, </a:t>
            </a:r>
            <a:r>
              <a:rPr lang="en-US" dirty="0" err="1"/>
              <a:t>clingings</a:t>
            </a:r>
            <a:r>
              <a:rPr lang="en-US" dirty="0"/>
              <a:t> (</a:t>
            </a:r>
            <a:r>
              <a:rPr lang="en-US" dirty="0" err="1"/>
              <a:t>sustenances</a:t>
            </a:r>
            <a:r>
              <a:rPr lang="en-US" dirty="0"/>
              <a:t>), &amp; biases. But one such as this does not get involved with or cling to these attachments, </a:t>
            </a:r>
            <a:r>
              <a:rPr lang="en-US" dirty="0" err="1"/>
              <a:t>clingings</a:t>
            </a:r>
            <a:r>
              <a:rPr lang="en-US" dirty="0"/>
              <a:t>, fixations of awareness, biases, or obsessions; nor is he resolved on 'my self.”</a:t>
            </a:r>
          </a:p>
        </p:txBody>
      </p:sp>
    </p:spTree>
    <p:extLst>
      <p:ext uri="{BB962C8B-B14F-4D97-AF65-F5344CB8AC3E}">
        <p14:creationId xmlns:p14="http://schemas.microsoft.com/office/powerpoint/2010/main" val="2214523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8E14C-7761-284D-944F-ED40BA4C112E}"/>
              </a:ext>
            </a:extLst>
          </p:cNvPr>
          <p:cNvSpPr>
            <a:spLocks noGrp="1"/>
          </p:cNvSpPr>
          <p:nvPr>
            <p:ph type="title"/>
          </p:nvPr>
        </p:nvSpPr>
        <p:spPr/>
        <p:txBody>
          <a:bodyPr/>
          <a:lstStyle/>
          <a:p>
            <a:r>
              <a:rPr lang="en-US" dirty="0"/>
              <a:t>‘my self’ = my soul, my </a:t>
            </a:r>
            <a:r>
              <a:rPr lang="it-IT" i="1" dirty="0" err="1"/>
              <a:t>att</a:t>
            </a:r>
            <a:r>
              <a:rPr lang="en-US" i="1" dirty="0" err="1"/>
              <a:t>ā</a:t>
            </a:r>
            <a:endParaRPr lang="en-US" dirty="0"/>
          </a:p>
        </p:txBody>
      </p:sp>
      <p:sp>
        <p:nvSpPr>
          <p:cNvPr id="3" name="Content Placeholder 2">
            <a:extLst>
              <a:ext uri="{FF2B5EF4-FFF2-40B4-BE49-F238E27FC236}">
                <a16:creationId xmlns:a16="http://schemas.microsoft.com/office/drawing/2014/main" id="{688EDAA9-8A10-CA49-B1FB-9AA69B44BDD4}"/>
              </a:ext>
            </a:extLst>
          </p:cNvPr>
          <p:cNvSpPr>
            <a:spLocks noGrp="1"/>
          </p:cNvSpPr>
          <p:nvPr>
            <p:ph idx="1"/>
          </p:nvPr>
        </p:nvSpPr>
        <p:spPr>
          <a:xfrm>
            <a:off x="1147320" y="2852345"/>
            <a:ext cx="9897359" cy="3031987"/>
          </a:xfrm>
        </p:spPr>
        <p:txBody>
          <a:bodyPr/>
          <a:lstStyle/>
          <a:p>
            <a:pPr marL="0" indent="0">
              <a:buNone/>
            </a:pPr>
            <a:r>
              <a:rPr lang="en-US" b="1" dirty="0"/>
              <a:t>But this one [with right view] does not become engaged and cling through that engagement and clinging, mental standpoint, adherence, underlying tendency; one with right view (</a:t>
            </a:r>
            <a:r>
              <a:rPr lang="en-US" b="1" i="1" dirty="0" err="1"/>
              <a:t>samma</a:t>
            </a:r>
            <a:r>
              <a:rPr lang="en-US" b="1" i="1" dirty="0"/>
              <a:t> </a:t>
            </a:r>
            <a:r>
              <a:rPr lang="en-US" b="1" i="1" dirty="0" err="1"/>
              <a:t>diṭṭhi</a:t>
            </a:r>
            <a:r>
              <a:rPr lang="en-US" b="1" dirty="0"/>
              <a:t>) does not take a stand about </a:t>
            </a:r>
            <a:r>
              <a:rPr lang="ar-SA" b="1" dirty="0"/>
              <a:t>‘</a:t>
            </a:r>
            <a:r>
              <a:rPr lang="en-US" b="1" dirty="0"/>
              <a:t>my self.</a:t>
            </a:r>
            <a:r>
              <a:rPr lang="en-US" b="1" baseline="30000" dirty="0"/>
              <a:t> </a:t>
            </a:r>
            <a:r>
              <a:rPr lang="ar-SA" b="1" dirty="0"/>
              <a:t>’</a:t>
            </a:r>
            <a:r>
              <a:rPr lang="en-US" b="1" dirty="0"/>
              <a:t> </a:t>
            </a:r>
          </a:p>
          <a:p>
            <a:pPr marL="0" indent="0">
              <a:buNone/>
            </a:pPr>
            <a:r>
              <a:rPr lang="en-US" dirty="0"/>
              <a:t>Leigh Brasington: ‘my self’ = my soul, my </a:t>
            </a:r>
            <a:r>
              <a:rPr lang="it-IT" i="1" dirty="0" err="1"/>
              <a:t>att</a:t>
            </a:r>
            <a:r>
              <a:rPr lang="en-US" i="1" dirty="0" err="1"/>
              <a:t>ā</a:t>
            </a:r>
            <a:r>
              <a:rPr lang="en-US" dirty="0"/>
              <a:t>. It is said, at times, that the Buddha taught no-self. But when the Buddha said the “this is not-self” and “that is not-self,” he was teaching “not-self”; he never categorically stated there was or there was not a self. In SN 44.10: </a:t>
            </a:r>
            <a:r>
              <a:rPr lang="en-US" i="1" dirty="0" err="1"/>
              <a:t>Vacchagotta</a:t>
            </a:r>
            <a:r>
              <a:rPr lang="en-US" dirty="0"/>
              <a:t> questions the Buddha about </a:t>
            </a:r>
            <a:r>
              <a:rPr lang="it-IT" i="1" dirty="0" err="1"/>
              <a:t>att</a:t>
            </a:r>
            <a:r>
              <a:rPr lang="en-US" i="1" dirty="0" err="1"/>
              <a:t>ā</a:t>
            </a:r>
            <a:r>
              <a:rPr lang="en-US" i="1" dirty="0"/>
              <a:t> </a:t>
            </a:r>
            <a:r>
              <a:rPr lang="en-US" dirty="0"/>
              <a:t>(the soul or the self) asking, “Master </a:t>
            </a:r>
            <a:r>
              <a:rPr lang="en-US" dirty="0" err="1"/>
              <a:t>Gotama</a:t>
            </a:r>
            <a:r>
              <a:rPr lang="en-US" dirty="0"/>
              <a:t>, is there a self?” and receiving only silence from the Buddha. Then </a:t>
            </a:r>
            <a:r>
              <a:rPr lang="en-US" i="1" dirty="0" err="1"/>
              <a:t>Vacchagotta</a:t>
            </a:r>
            <a:r>
              <a:rPr lang="en-US" dirty="0"/>
              <a:t> asks, “Then, Master </a:t>
            </a:r>
            <a:r>
              <a:rPr lang="en-US" dirty="0" err="1"/>
              <a:t>Gotama</a:t>
            </a:r>
            <a:r>
              <a:rPr lang="en-US" dirty="0"/>
              <a:t>, is there no self?” And also </a:t>
            </a:r>
            <a:r>
              <a:rPr lang="en-US" i="1" dirty="0" err="1"/>
              <a:t>Vacchagotta</a:t>
            </a:r>
            <a:r>
              <a:rPr lang="en-US" i="1" dirty="0"/>
              <a:t> </a:t>
            </a:r>
            <a:r>
              <a:rPr lang="en-US" dirty="0"/>
              <a:t>receives only silence. </a:t>
            </a:r>
          </a:p>
        </p:txBody>
      </p:sp>
    </p:spTree>
    <p:extLst>
      <p:ext uri="{BB962C8B-B14F-4D97-AF65-F5344CB8AC3E}">
        <p14:creationId xmlns:p14="http://schemas.microsoft.com/office/powerpoint/2010/main" val="18672970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14DF4-F331-984D-9CDE-9E5DE99BC325}"/>
              </a:ext>
            </a:extLst>
          </p:cNvPr>
          <p:cNvSpPr>
            <a:spLocks noGrp="1"/>
          </p:cNvSpPr>
          <p:nvPr>
            <p:ph type="title"/>
          </p:nvPr>
        </p:nvSpPr>
        <p:spPr>
          <a:xfrm>
            <a:off x="1219200" y="626165"/>
            <a:ext cx="8761413" cy="1213493"/>
          </a:xfrm>
        </p:spPr>
        <p:txBody>
          <a:bodyPr/>
          <a:lstStyle/>
          <a:p>
            <a:r>
              <a:rPr lang="en-US" dirty="0"/>
              <a:t>SN 44.10: </a:t>
            </a:r>
            <a:r>
              <a:rPr lang="en-US" dirty="0" err="1"/>
              <a:t>Vacchagotta</a:t>
            </a:r>
            <a:r>
              <a:rPr lang="en-US" dirty="0"/>
              <a:t> Questions the Buddha about </a:t>
            </a:r>
            <a:r>
              <a:rPr lang="it-IT" i="1" dirty="0" err="1"/>
              <a:t>att</a:t>
            </a:r>
            <a:r>
              <a:rPr lang="en-US" i="1" dirty="0" err="1"/>
              <a:t>ā</a:t>
            </a:r>
            <a:r>
              <a:rPr lang="en-US" i="1" dirty="0"/>
              <a:t> </a:t>
            </a:r>
            <a:r>
              <a:rPr lang="en-US" dirty="0"/>
              <a:t>(the Soul or the Self)</a:t>
            </a:r>
          </a:p>
        </p:txBody>
      </p:sp>
      <p:sp>
        <p:nvSpPr>
          <p:cNvPr id="3" name="Content Placeholder 2">
            <a:extLst>
              <a:ext uri="{FF2B5EF4-FFF2-40B4-BE49-F238E27FC236}">
                <a16:creationId xmlns:a16="http://schemas.microsoft.com/office/drawing/2014/main" id="{6B5877FD-C7BB-AE43-A445-819F96E7051C}"/>
              </a:ext>
            </a:extLst>
          </p:cNvPr>
          <p:cNvSpPr>
            <a:spLocks noGrp="1"/>
          </p:cNvSpPr>
          <p:nvPr>
            <p:ph idx="1"/>
          </p:nvPr>
        </p:nvSpPr>
        <p:spPr>
          <a:xfrm>
            <a:off x="1219200" y="3429000"/>
            <a:ext cx="9463777" cy="2652830"/>
          </a:xfrm>
        </p:spPr>
        <p:txBody>
          <a:bodyPr>
            <a:normAutofit/>
          </a:bodyPr>
          <a:lstStyle/>
          <a:p>
            <a:pPr marL="0" indent="0">
              <a:buNone/>
            </a:pPr>
            <a:r>
              <a:rPr lang="en-US" dirty="0"/>
              <a:t>Then the wanderer </a:t>
            </a:r>
            <a:r>
              <a:rPr lang="en-US" dirty="0" err="1"/>
              <a:t>Vacchagotta</a:t>
            </a:r>
            <a:r>
              <a:rPr lang="en-US" dirty="0"/>
              <a:t> approached the Blessed One … and said to him: </a:t>
            </a:r>
          </a:p>
          <a:p>
            <a:pPr marL="0" indent="0">
              <a:buNone/>
            </a:pPr>
            <a:r>
              <a:rPr lang="en-US" dirty="0"/>
              <a:t>“How is it now, Master </a:t>
            </a:r>
            <a:r>
              <a:rPr lang="en-US" dirty="0" err="1"/>
              <a:t>Gotama</a:t>
            </a:r>
            <a:r>
              <a:rPr lang="en-US" dirty="0"/>
              <a:t>, is there a self?” </a:t>
            </a:r>
          </a:p>
          <a:p>
            <a:pPr marL="0" indent="0">
              <a:buNone/>
            </a:pPr>
            <a:r>
              <a:rPr lang="en-US" dirty="0"/>
              <a:t>When this was said, the Blessed One was silent. </a:t>
            </a:r>
          </a:p>
          <a:p>
            <a:pPr marL="0" indent="0">
              <a:buNone/>
            </a:pPr>
            <a:r>
              <a:rPr lang="en-US" dirty="0"/>
              <a:t>“Then, Master </a:t>
            </a:r>
            <a:r>
              <a:rPr lang="en-US" dirty="0" err="1"/>
              <a:t>Gotama</a:t>
            </a:r>
            <a:r>
              <a:rPr lang="en-US" dirty="0"/>
              <a:t>, is there no self?” </a:t>
            </a:r>
          </a:p>
          <a:p>
            <a:pPr marL="0" indent="0">
              <a:buNone/>
            </a:pPr>
            <a:r>
              <a:rPr lang="en-US" dirty="0"/>
              <a:t>A second time the Blessed One was silent. </a:t>
            </a:r>
          </a:p>
          <a:p>
            <a:pPr marL="0" indent="0">
              <a:buNone/>
            </a:pPr>
            <a:r>
              <a:rPr lang="en-US" dirty="0"/>
              <a:t>Then the wanderer </a:t>
            </a:r>
            <a:r>
              <a:rPr lang="en-US" dirty="0" err="1"/>
              <a:t>Vacchagotta</a:t>
            </a:r>
            <a:r>
              <a:rPr lang="en-US" dirty="0"/>
              <a:t> rose from his seat and departed. </a:t>
            </a:r>
          </a:p>
        </p:txBody>
      </p:sp>
    </p:spTree>
    <p:extLst>
      <p:ext uri="{BB962C8B-B14F-4D97-AF65-F5344CB8AC3E}">
        <p14:creationId xmlns:p14="http://schemas.microsoft.com/office/powerpoint/2010/main" val="1353791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42F18-477D-4E4A-9DF9-22418EC126D0}"/>
              </a:ext>
            </a:extLst>
          </p:cNvPr>
          <p:cNvSpPr>
            <a:spLocks noGrp="1"/>
          </p:cNvSpPr>
          <p:nvPr>
            <p:ph type="title"/>
          </p:nvPr>
        </p:nvSpPr>
        <p:spPr/>
        <p:txBody>
          <a:bodyPr/>
          <a:lstStyle/>
          <a:p>
            <a:r>
              <a:rPr lang="en-US" dirty="0"/>
              <a:t>To </a:t>
            </a:r>
            <a:r>
              <a:rPr lang="en-US" dirty="0" err="1"/>
              <a:t>Kaccayana</a:t>
            </a:r>
            <a:r>
              <a:rPr lang="en-US" dirty="0"/>
              <a:t> </a:t>
            </a:r>
            <a:r>
              <a:rPr lang="en-US" dirty="0" err="1"/>
              <a:t>Gotta</a:t>
            </a:r>
            <a:r>
              <a:rPr lang="en-US" dirty="0"/>
              <a:t> (on </a:t>
            </a:r>
            <a:r>
              <a:rPr lang="en-US" i="1" dirty="0" err="1"/>
              <a:t>samma</a:t>
            </a:r>
            <a:r>
              <a:rPr lang="en-US" i="1" dirty="0"/>
              <a:t> </a:t>
            </a:r>
            <a:r>
              <a:rPr lang="en-US" i="1" dirty="0" err="1"/>
              <a:t>diṭṭhi</a:t>
            </a:r>
            <a:r>
              <a:rPr lang="en-US" dirty="0"/>
              <a:t>) </a:t>
            </a:r>
          </a:p>
        </p:txBody>
      </p:sp>
      <p:sp>
        <p:nvSpPr>
          <p:cNvPr id="3" name="Content Placeholder 2">
            <a:extLst>
              <a:ext uri="{FF2B5EF4-FFF2-40B4-BE49-F238E27FC236}">
                <a16:creationId xmlns:a16="http://schemas.microsoft.com/office/drawing/2014/main" id="{2B955F30-1F95-6E43-A25C-23F1AC0E69EC}"/>
              </a:ext>
            </a:extLst>
          </p:cNvPr>
          <p:cNvSpPr>
            <a:spLocks noGrp="1"/>
          </p:cNvSpPr>
          <p:nvPr>
            <p:ph idx="1"/>
          </p:nvPr>
        </p:nvSpPr>
        <p:spPr>
          <a:xfrm>
            <a:off x="506896" y="2445026"/>
            <a:ext cx="11082130" cy="4154557"/>
          </a:xfrm>
        </p:spPr>
        <p:txBody>
          <a:bodyPr>
            <a:normAutofit/>
          </a:bodyPr>
          <a:lstStyle/>
          <a:p>
            <a:pPr marL="0" indent="0">
              <a:buNone/>
            </a:pPr>
            <a:r>
              <a:rPr lang="en-US" dirty="0">
                <a:solidFill>
                  <a:schemeClr val="tx1"/>
                </a:solidFill>
              </a:rPr>
              <a:t>This sutta is from the 12</a:t>
            </a:r>
            <a:r>
              <a:rPr lang="en-US" baseline="30000" dirty="0">
                <a:solidFill>
                  <a:schemeClr val="tx1"/>
                </a:solidFill>
              </a:rPr>
              <a:t>th</a:t>
            </a:r>
            <a:r>
              <a:rPr lang="en-US" dirty="0">
                <a:solidFill>
                  <a:schemeClr val="tx1"/>
                </a:solidFill>
              </a:rPr>
              <a:t> book of the </a:t>
            </a:r>
            <a:r>
              <a:rPr lang="en-US" i="1" dirty="0">
                <a:solidFill>
                  <a:schemeClr val="tx1"/>
                </a:solidFill>
              </a:rPr>
              <a:t>Saṃyutta Nikāya</a:t>
            </a:r>
            <a:r>
              <a:rPr lang="en-US" dirty="0">
                <a:solidFill>
                  <a:schemeClr val="tx1"/>
                </a:solidFill>
              </a:rPr>
              <a:t>, Connected Discourse on Causation or Dependent Co-Arising. Venerable </a:t>
            </a:r>
            <a:r>
              <a:rPr lang="en-US" i="1" dirty="0" err="1">
                <a:solidFill>
                  <a:schemeClr val="tx1"/>
                </a:solidFill>
              </a:rPr>
              <a:t>Kaccānagotta</a:t>
            </a:r>
            <a:r>
              <a:rPr lang="en-US" dirty="0">
                <a:solidFill>
                  <a:schemeClr val="tx1"/>
                </a:solidFill>
              </a:rPr>
              <a:t> asks the Buddha about right view (</a:t>
            </a:r>
            <a:r>
              <a:rPr lang="en-US" i="1" dirty="0" err="1"/>
              <a:t>samma</a:t>
            </a:r>
            <a:r>
              <a:rPr lang="en-US" i="1" dirty="0"/>
              <a:t> </a:t>
            </a:r>
            <a:r>
              <a:rPr lang="en-US" i="1" dirty="0" err="1"/>
              <a:t>diṭṭhi</a:t>
            </a:r>
            <a:r>
              <a:rPr lang="en-US" dirty="0">
                <a:solidFill>
                  <a:schemeClr val="tx1"/>
                </a:solidFill>
              </a:rPr>
              <a:t>), and the Buddha answers that right view (</a:t>
            </a:r>
            <a:r>
              <a:rPr lang="en-US" i="1" dirty="0" err="1"/>
              <a:t>samma</a:t>
            </a:r>
            <a:r>
              <a:rPr lang="en-US" i="1" dirty="0"/>
              <a:t> </a:t>
            </a:r>
            <a:r>
              <a:rPr lang="en-US" i="1" dirty="0" err="1"/>
              <a:t>diṭṭhi</a:t>
            </a:r>
            <a:r>
              <a:rPr lang="en-US" dirty="0">
                <a:solidFill>
                  <a:schemeClr val="tx1"/>
                </a:solidFill>
              </a:rPr>
              <a:t>) arises when one sees the origin and cessation of the world and is free of attachments, presenting the middle way between the two extreme views of existence (</a:t>
            </a:r>
            <a:r>
              <a:rPr lang="en-US" i="1" dirty="0" err="1">
                <a:solidFill>
                  <a:schemeClr val="tx1"/>
                </a:solidFill>
              </a:rPr>
              <a:t>atthitā</a:t>
            </a:r>
            <a:r>
              <a:rPr lang="en-US" dirty="0">
                <a:solidFill>
                  <a:schemeClr val="tx1"/>
                </a:solidFill>
              </a:rPr>
              <a:t> = “is-ness” or “it is”) and non-existence (</a:t>
            </a:r>
            <a:r>
              <a:rPr lang="en-US" i="1" dirty="0" err="1">
                <a:solidFill>
                  <a:schemeClr val="tx1"/>
                </a:solidFill>
              </a:rPr>
              <a:t>natthitā</a:t>
            </a:r>
            <a:r>
              <a:rPr lang="en-US" dirty="0">
                <a:solidFill>
                  <a:schemeClr val="tx1"/>
                </a:solidFill>
              </a:rPr>
              <a:t> = “is-not-ness” or “it is not”</a:t>
            </a:r>
            <a:r>
              <a:rPr lang="it-IT" dirty="0">
                <a:solidFill>
                  <a:schemeClr val="tx1"/>
                </a:solidFill>
              </a:rPr>
              <a:t>)</a:t>
            </a:r>
            <a:r>
              <a:rPr lang="en-US" dirty="0">
                <a:solidFill>
                  <a:schemeClr val="tx1"/>
                </a:solidFill>
              </a:rPr>
              <a:t>. </a:t>
            </a:r>
            <a:r>
              <a:rPr lang="en-US" dirty="0"/>
              <a:t>In this discourse, the Buddha states:</a:t>
            </a:r>
          </a:p>
          <a:p>
            <a:pPr marL="0" indent="0">
              <a:buNone/>
            </a:pPr>
            <a:r>
              <a:rPr lang="en-US" dirty="0"/>
              <a:t> </a:t>
            </a:r>
          </a:p>
          <a:p>
            <a:pPr lvl="2"/>
            <a:r>
              <a:rPr lang="en-US" sz="1800" dirty="0"/>
              <a:t>'Everything exists’: That is one extreme.</a:t>
            </a:r>
          </a:p>
          <a:p>
            <a:pPr lvl="2"/>
            <a:r>
              <a:rPr lang="en-US" sz="1800" dirty="0"/>
              <a:t>Everything doesn’t exist’: That is a second extreme.</a:t>
            </a:r>
          </a:p>
          <a:p>
            <a:pPr lvl="2"/>
            <a:r>
              <a:rPr lang="en-US" sz="1800" dirty="0"/>
              <a:t>Avoiding these two extremes, the </a:t>
            </a:r>
            <a:r>
              <a:rPr lang="en-US" sz="1800" i="1" dirty="0" err="1"/>
              <a:t>Tathāgata</a:t>
            </a:r>
            <a:r>
              <a:rPr lang="en-US" sz="1800" dirty="0"/>
              <a:t> teaches the Dharma via the middle.</a:t>
            </a:r>
          </a:p>
          <a:p>
            <a:pPr marL="0" indent="0">
              <a:buNone/>
            </a:pPr>
            <a:endParaRPr lang="en-US" dirty="0">
              <a:solidFill>
                <a:schemeClr val="tx1"/>
              </a:solidFill>
            </a:endParaRPr>
          </a:p>
        </p:txBody>
      </p:sp>
    </p:spTree>
    <p:extLst>
      <p:ext uri="{BB962C8B-B14F-4D97-AF65-F5344CB8AC3E}">
        <p14:creationId xmlns:p14="http://schemas.microsoft.com/office/powerpoint/2010/main" val="34814498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14DF4-F331-984D-9CDE-9E5DE99BC325}"/>
              </a:ext>
            </a:extLst>
          </p:cNvPr>
          <p:cNvSpPr>
            <a:spLocks noGrp="1"/>
          </p:cNvSpPr>
          <p:nvPr>
            <p:ph type="title"/>
          </p:nvPr>
        </p:nvSpPr>
        <p:spPr>
          <a:xfrm>
            <a:off x="1219200" y="626165"/>
            <a:ext cx="8761413" cy="1213493"/>
          </a:xfrm>
        </p:spPr>
        <p:txBody>
          <a:bodyPr/>
          <a:lstStyle/>
          <a:p>
            <a:r>
              <a:rPr lang="en-US" dirty="0"/>
              <a:t>SN 44.10: </a:t>
            </a:r>
            <a:r>
              <a:rPr lang="en-US" dirty="0" err="1"/>
              <a:t>Vacchagotta</a:t>
            </a:r>
            <a:r>
              <a:rPr lang="en-US" dirty="0"/>
              <a:t> Questions the Buddha about </a:t>
            </a:r>
            <a:r>
              <a:rPr lang="it-IT" i="1" dirty="0" err="1"/>
              <a:t>att</a:t>
            </a:r>
            <a:r>
              <a:rPr lang="en-US" i="1" dirty="0" err="1"/>
              <a:t>ā</a:t>
            </a:r>
            <a:r>
              <a:rPr lang="en-US" i="1" dirty="0"/>
              <a:t> </a:t>
            </a:r>
            <a:r>
              <a:rPr lang="en-US" dirty="0"/>
              <a:t>(the Soul or the Self)</a:t>
            </a:r>
          </a:p>
        </p:txBody>
      </p:sp>
      <p:sp>
        <p:nvSpPr>
          <p:cNvPr id="3" name="Content Placeholder 2">
            <a:extLst>
              <a:ext uri="{FF2B5EF4-FFF2-40B4-BE49-F238E27FC236}">
                <a16:creationId xmlns:a16="http://schemas.microsoft.com/office/drawing/2014/main" id="{6B5877FD-C7BB-AE43-A445-819F96E7051C}"/>
              </a:ext>
            </a:extLst>
          </p:cNvPr>
          <p:cNvSpPr>
            <a:spLocks noGrp="1"/>
          </p:cNvSpPr>
          <p:nvPr>
            <p:ph idx="1"/>
          </p:nvPr>
        </p:nvSpPr>
        <p:spPr>
          <a:xfrm>
            <a:off x="516836" y="2365513"/>
            <a:ext cx="10883348" cy="4373217"/>
          </a:xfrm>
        </p:spPr>
        <p:txBody>
          <a:bodyPr>
            <a:normAutofit lnSpcReduction="10000"/>
          </a:bodyPr>
          <a:lstStyle/>
          <a:p>
            <a:pPr marL="0" indent="0">
              <a:buNone/>
            </a:pPr>
            <a:r>
              <a:rPr lang="en-US" dirty="0"/>
              <a:t>Then, not long after the wanderer </a:t>
            </a:r>
            <a:r>
              <a:rPr lang="en-US" dirty="0" err="1"/>
              <a:t>Vacchagotta</a:t>
            </a:r>
            <a:r>
              <a:rPr lang="en-US" dirty="0"/>
              <a:t> had left, the Venerable </a:t>
            </a:r>
            <a:r>
              <a:rPr lang="en-US" i="1" dirty="0" err="1"/>
              <a:t>Ānanda</a:t>
            </a:r>
            <a:r>
              <a:rPr lang="en-US" dirty="0"/>
              <a:t> said to the Blessed One: “Why is it, venerable sir, that when the Blessed One was questioned by the wanderer </a:t>
            </a:r>
            <a:r>
              <a:rPr lang="en-US" i="1" dirty="0" err="1"/>
              <a:t>Vacchagotta</a:t>
            </a:r>
            <a:r>
              <a:rPr lang="en-US" dirty="0"/>
              <a:t>, he did not answer?” </a:t>
            </a:r>
          </a:p>
          <a:p>
            <a:pPr marL="0" indent="0">
              <a:buNone/>
            </a:pPr>
            <a:r>
              <a:rPr lang="en-US" dirty="0"/>
              <a:t>“If, </a:t>
            </a:r>
            <a:r>
              <a:rPr lang="en-US" i="1" dirty="0" err="1"/>
              <a:t>Ānanda</a:t>
            </a:r>
            <a:r>
              <a:rPr lang="en-US" dirty="0"/>
              <a:t>, when I was asked by the wanderer </a:t>
            </a:r>
            <a:r>
              <a:rPr lang="en-US" i="1" dirty="0" err="1"/>
              <a:t>Vacchagotta</a:t>
            </a:r>
            <a:r>
              <a:rPr lang="en-US" dirty="0"/>
              <a:t>, ‘Is there a self?’ I had answered, ‘There is a self,’ this would have been siding with those ascetics and brahmins who are eternalists. And if, when I was asked by him, ‘Is there no self?’ I had answered, ‘There is no self,’ this would have been siding with those ascetics and brahmins who are annihilationists. </a:t>
            </a:r>
          </a:p>
          <a:p>
            <a:pPr marL="0" indent="0">
              <a:buNone/>
            </a:pPr>
            <a:r>
              <a:rPr lang="en-US" dirty="0"/>
              <a:t>“If, </a:t>
            </a:r>
            <a:r>
              <a:rPr lang="en-US" i="1" dirty="0" err="1"/>
              <a:t>Ānanda</a:t>
            </a:r>
            <a:r>
              <a:rPr lang="en-US" dirty="0"/>
              <a:t>, when I was asked by the wanderer </a:t>
            </a:r>
            <a:r>
              <a:rPr lang="en-US" i="1" dirty="0" err="1"/>
              <a:t>Vacchagotta</a:t>
            </a:r>
            <a:r>
              <a:rPr lang="en-US" dirty="0"/>
              <a:t>, ‘Is there a self?’ I had answered, ‘There is a self,’ would this have been consistent on my part with the arising of the knowledge that ‘all phenomena are non-self’?”</a:t>
            </a:r>
          </a:p>
          <a:p>
            <a:pPr marL="0" indent="0">
              <a:buNone/>
            </a:pPr>
            <a:r>
              <a:rPr lang="en-US" dirty="0"/>
              <a:t>“No, venerable sir.”</a:t>
            </a:r>
          </a:p>
          <a:p>
            <a:pPr marL="0" indent="0">
              <a:buNone/>
            </a:pPr>
            <a:r>
              <a:rPr lang="en-US" dirty="0"/>
              <a:t>“And if, when I was asked by him, ‘Is there no self?’ I had answered, ‘There is no self,’ the wanderer </a:t>
            </a:r>
            <a:r>
              <a:rPr lang="en-US" i="1" dirty="0" err="1"/>
              <a:t>Vacchagotta</a:t>
            </a:r>
            <a:r>
              <a:rPr lang="en-US" dirty="0"/>
              <a:t>, already confused, would have fallen into even greater confusion, thinking, ‘It seems that the self I formerly had does not exist now.’”</a:t>
            </a:r>
          </a:p>
          <a:p>
            <a:pPr marL="0" indent="0">
              <a:buNone/>
            </a:pPr>
            <a:endParaRPr lang="en-US" dirty="0"/>
          </a:p>
        </p:txBody>
      </p:sp>
    </p:spTree>
    <p:extLst>
      <p:ext uri="{BB962C8B-B14F-4D97-AF65-F5344CB8AC3E}">
        <p14:creationId xmlns:p14="http://schemas.microsoft.com/office/powerpoint/2010/main" val="14298280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2C5D2-8F84-2045-9D1E-80977E2689B2}"/>
              </a:ext>
            </a:extLst>
          </p:cNvPr>
          <p:cNvSpPr>
            <a:spLocks noGrp="1"/>
          </p:cNvSpPr>
          <p:nvPr>
            <p:ph type="title"/>
          </p:nvPr>
        </p:nvSpPr>
        <p:spPr/>
        <p:txBody>
          <a:bodyPr/>
          <a:lstStyle/>
          <a:p>
            <a:r>
              <a:rPr lang="en-US" b="1" i="1" dirty="0"/>
              <a:t>Dukkha Arising and Ceasing</a:t>
            </a:r>
            <a:endParaRPr lang="en-US" dirty="0"/>
          </a:p>
        </p:txBody>
      </p:sp>
      <p:sp>
        <p:nvSpPr>
          <p:cNvPr id="3" name="Content Placeholder 2">
            <a:extLst>
              <a:ext uri="{FF2B5EF4-FFF2-40B4-BE49-F238E27FC236}">
                <a16:creationId xmlns:a16="http://schemas.microsoft.com/office/drawing/2014/main" id="{5005B42A-E350-C348-B0E5-17EF2BC60946}"/>
              </a:ext>
            </a:extLst>
          </p:cNvPr>
          <p:cNvSpPr>
            <a:spLocks noGrp="1"/>
          </p:cNvSpPr>
          <p:nvPr>
            <p:ph idx="1"/>
          </p:nvPr>
        </p:nvSpPr>
        <p:spPr>
          <a:xfrm>
            <a:off x="646670" y="3046576"/>
            <a:ext cx="10898660" cy="3493371"/>
          </a:xfrm>
        </p:spPr>
        <p:txBody>
          <a:bodyPr>
            <a:normAutofit/>
          </a:bodyPr>
          <a:lstStyle/>
          <a:p>
            <a:pPr marL="0" indent="0">
              <a:buNone/>
            </a:pPr>
            <a:r>
              <a:rPr lang="en-US" b="1" dirty="0"/>
              <a:t>One with </a:t>
            </a:r>
            <a:r>
              <a:rPr lang="ar-SA" b="1" dirty="0"/>
              <a:t>‘</a:t>
            </a:r>
            <a:r>
              <a:rPr lang="en-US" b="1" dirty="0"/>
              <a:t>right view’ (</a:t>
            </a:r>
            <a:r>
              <a:rPr lang="en-US" b="1" i="1" dirty="0" err="1"/>
              <a:t>samma</a:t>
            </a:r>
            <a:r>
              <a:rPr lang="en-US" b="1" i="1" dirty="0"/>
              <a:t> </a:t>
            </a:r>
            <a:r>
              <a:rPr lang="en-US" b="1" i="1" dirty="0" err="1"/>
              <a:t>diṭṭhi</a:t>
            </a:r>
            <a:r>
              <a:rPr lang="en-US" b="1" dirty="0"/>
              <a:t>) has no perplexity or doubt that what arises is only </a:t>
            </a:r>
            <a:r>
              <a:rPr lang="en-US" b="1" i="1" dirty="0"/>
              <a:t>dukkha</a:t>
            </a:r>
            <a:r>
              <a:rPr lang="en-US" b="1" dirty="0"/>
              <a:t> arising, what ceases is only </a:t>
            </a:r>
            <a:r>
              <a:rPr lang="en-US" b="1" i="1" dirty="0"/>
              <a:t>dukkha</a:t>
            </a:r>
            <a:r>
              <a:rPr lang="en-US" b="1" dirty="0"/>
              <a:t> ceasing. </a:t>
            </a:r>
          </a:p>
          <a:p>
            <a:pPr marL="0" indent="0">
              <a:buNone/>
            </a:pPr>
            <a:r>
              <a:rPr lang="en-US" dirty="0"/>
              <a:t>Maurice Walshe writes of </a:t>
            </a:r>
            <a:r>
              <a:rPr lang="en-US" i="1" dirty="0"/>
              <a:t>dukkha</a:t>
            </a:r>
            <a:r>
              <a:rPr lang="en-US" dirty="0"/>
              <a:t>, “The usual translation ‘suffering,’ always a makeshift, is inappropriate here. </a:t>
            </a:r>
            <a:r>
              <a:rPr lang="en-US" i="1" dirty="0"/>
              <a:t>Dukkha</a:t>
            </a:r>
            <a:r>
              <a:rPr lang="en-US" dirty="0"/>
              <a:t> in Buddhist usage refers to the inherent unsatisfactoriness and general insecurity of all conditioned existence.”</a:t>
            </a:r>
          </a:p>
          <a:p>
            <a:pPr marL="0" indent="0">
              <a:buNone/>
            </a:pPr>
            <a:r>
              <a:rPr lang="en-US" dirty="0"/>
              <a:t>Leigh Brasington maintains that this means that what arises provides no source of lasting satisfaction, what ceases provides no source of lasting satisfaction. Or when we fixate on a thing that has arisen, we are missing the Dependently Co-Arising nature of reality and are instead making an “entity” out of it and our relating to it as an entity can lead to </a:t>
            </a:r>
            <a:r>
              <a:rPr lang="en-US" i="1" dirty="0"/>
              <a:t>dukkha</a:t>
            </a:r>
            <a:r>
              <a:rPr lang="en-US" dirty="0"/>
              <a:t>. And when a thing disappears if we have made an entity out of it can also lead to </a:t>
            </a:r>
            <a:r>
              <a:rPr lang="en-US" i="1" dirty="0"/>
              <a:t>dukkha</a:t>
            </a:r>
            <a:r>
              <a:rPr lang="en-US" dirty="0"/>
              <a:t>.</a:t>
            </a:r>
          </a:p>
        </p:txBody>
      </p:sp>
    </p:spTree>
    <p:extLst>
      <p:ext uri="{BB962C8B-B14F-4D97-AF65-F5344CB8AC3E}">
        <p14:creationId xmlns:p14="http://schemas.microsoft.com/office/powerpoint/2010/main" val="30362179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12B8C-20C1-DB48-8036-41A0C32219D3}"/>
              </a:ext>
            </a:extLst>
          </p:cNvPr>
          <p:cNvSpPr>
            <a:spLocks noGrp="1"/>
          </p:cNvSpPr>
          <p:nvPr>
            <p:ph type="title"/>
          </p:nvPr>
        </p:nvSpPr>
        <p:spPr/>
        <p:txBody>
          <a:bodyPr/>
          <a:lstStyle/>
          <a:p>
            <a:r>
              <a:rPr lang="en-US" b="1" dirty="0"/>
              <a:t>Knowledge Independent of Others</a:t>
            </a:r>
            <a:endParaRPr lang="en-US" dirty="0"/>
          </a:p>
        </p:txBody>
      </p:sp>
      <p:sp>
        <p:nvSpPr>
          <p:cNvPr id="3" name="Content Placeholder 2">
            <a:extLst>
              <a:ext uri="{FF2B5EF4-FFF2-40B4-BE49-F238E27FC236}">
                <a16:creationId xmlns:a16="http://schemas.microsoft.com/office/drawing/2014/main" id="{2C858679-FC97-A149-8389-D9267DDBB42E}"/>
              </a:ext>
            </a:extLst>
          </p:cNvPr>
          <p:cNvSpPr>
            <a:spLocks noGrp="1"/>
          </p:cNvSpPr>
          <p:nvPr>
            <p:ph idx="1"/>
          </p:nvPr>
        </p:nvSpPr>
        <p:spPr>
          <a:xfrm>
            <a:off x="985989" y="3379671"/>
            <a:ext cx="9927176" cy="2504661"/>
          </a:xfrm>
        </p:spPr>
        <p:txBody>
          <a:bodyPr>
            <a:normAutofit/>
          </a:bodyPr>
          <a:lstStyle/>
          <a:p>
            <a:pPr marL="0" indent="0">
              <a:buNone/>
            </a:pPr>
            <a:r>
              <a:rPr lang="en-US" b="1" dirty="0"/>
              <a:t>One’s knowledge about this is independent of others. It is in this way, </a:t>
            </a:r>
            <a:r>
              <a:rPr lang="en-US" b="1" i="1" dirty="0" err="1"/>
              <a:t>Kaccāna</a:t>
            </a:r>
            <a:r>
              <a:rPr lang="en-US" b="1" dirty="0"/>
              <a:t>, that there is right view. </a:t>
            </a:r>
          </a:p>
          <a:p>
            <a:pPr marL="0" indent="0">
              <a:buNone/>
            </a:pPr>
            <a:r>
              <a:rPr lang="en-US" dirty="0"/>
              <a:t>Bhikkhu Bodhi notes, [The] </a:t>
            </a:r>
            <a:r>
              <a:rPr lang="en-US" dirty="0" err="1"/>
              <a:t>Spk</a:t>
            </a:r>
            <a:r>
              <a:rPr lang="en-US" dirty="0"/>
              <a:t> [Commentary] explains </a:t>
            </a:r>
            <a:r>
              <a:rPr lang="en-US" i="1" dirty="0"/>
              <a:t>dukkha</a:t>
            </a:r>
            <a:r>
              <a:rPr lang="en-US" dirty="0"/>
              <a:t> here as “the mere five aggregates subject to clinging” (</a:t>
            </a:r>
            <a:r>
              <a:rPr lang="en-US" i="1" dirty="0" err="1"/>
              <a:t>pañcupādānakkhandhamattam</a:t>
            </a:r>
            <a:r>
              <a:rPr lang="en-US" i="1" dirty="0"/>
              <a:t> </a:t>
            </a:r>
            <a:r>
              <a:rPr lang="en-US" i="1" dirty="0" err="1"/>
              <a:t>eva</a:t>
            </a:r>
            <a:r>
              <a:rPr lang="en-US" dirty="0"/>
              <a:t>). Thus what the noble disciple sees, when he reflects upon his personal existence, is not a self or a substantially existent person but a mere assemblage of conditioned phenomena arising and passing away through the conditioning process governed by dependent origination. . . .  “</a:t>
            </a:r>
          </a:p>
          <a:p>
            <a:pPr marL="0" indent="0">
              <a:buNone/>
            </a:pPr>
            <a:endParaRPr lang="en-US" dirty="0"/>
          </a:p>
        </p:txBody>
      </p:sp>
    </p:spTree>
    <p:extLst>
      <p:ext uri="{BB962C8B-B14F-4D97-AF65-F5344CB8AC3E}">
        <p14:creationId xmlns:p14="http://schemas.microsoft.com/office/powerpoint/2010/main" val="14187901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5F5F5-EEC9-B84D-9087-804D0A2AC53D}"/>
              </a:ext>
            </a:extLst>
          </p:cNvPr>
          <p:cNvSpPr>
            <a:spLocks noGrp="1"/>
          </p:cNvSpPr>
          <p:nvPr>
            <p:ph type="title"/>
          </p:nvPr>
        </p:nvSpPr>
        <p:spPr>
          <a:xfrm>
            <a:off x="1154954" y="973668"/>
            <a:ext cx="8953142" cy="706964"/>
          </a:xfrm>
        </p:spPr>
        <p:txBody>
          <a:bodyPr/>
          <a:lstStyle/>
          <a:p>
            <a:r>
              <a:rPr lang="en-US" dirty="0"/>
              <a:t>The Middle Way (</a:t>
            </a:r>
            <a:r>
              <a:rPr lang="en-US" i="1" dirty="0" err="1"/>
              <a:t>majjhimā</a:t>
            </a:r>
            <a:r>
              <a:rPr lang="en-US" i="1" dirty="0"/>
              <a:t> </a:t>
            </a:r>
            <a:r>
              <a:rPr lang="en-US" i="1" dirty="0" err="1"/>
              <a:t>paṭipadā</a:t>
            </a:r>
            <a:r>
              <a:rPr lang="en-US" i="1" dirty="0"/>
              <a:t>): </a:t>
            </a:r>
            <a:r>
              <a:rPr lang="en-US" b="1" dirty="0"/>
              <a:t>‘All exists’; </a:t>
            </a:r>
            <a:r>
              <a:rPr lang="ar-SA" b="1" dirty="0"/>
              <a:t>‘</a:t>
            </a:r>
            <a:r>
              <a:rPr lang="en-US" b="1" dirty="0"/>
              <a:t>All does not exist’</a:t>
            </a:r>
            <a:endParaRPr lang="en-US" dirty="0"/>
          </a:p>
        </p:txBody>
      </p:sp>
      <p:sp>
        <p:nvSpPr>
          <p:cNvPr id="3" name="Content Placeholder 2">
            <a:extLst>
              <a:ext uri="{FF2B5EF4-FFF2-40B4-BE49-F238E27FC236}">
                <a16:creationId xmlns:a16="http://schemas.microsoft.com/office/drawing/2014/main" id="{DFE703A2-0F2D-0149-AABD-0D68F8A39BE7}"/>
              </a:ext>
            </a:extLst>
          </p:cNvPr>
          <p:cNvSpPr>
            <a:spLocks noGrp="1"/>
          </p:cNvSpPr>
          <p:nvPr>
            <p:ph idx="1"/>
          </p:nvPr>
        </p:nvSpPr>
        <p:spPr>
          <a:xfrm>
            <a:off x="997226" y="2673627"/>
            <a:ext cx="10197548" cy="3737112"/>
          </a:xfrm>
        </p:spPr>
        <p:txBody>
          <a:bodyPr>
            <a:normAutofit/>
          </a:bodyPr>
          <a:lstStyle/>
          <a:p>
            <a:pPr marL="0" indent="0">
              <a:buNone/>
            </a:pPr>
            <a:r>
              <a:rPr lang="ar-SA" b="1" dirty="0"/>
              <a:t>“‘</a:t>
            </a:r>
            <a:r>
              <a:rPr lang="en-US" b="1" dirty="0"/>
              <a:t>All exists</a:t>
            </a:r>
            <a:r>
              <a:rPr lang="ar-SA" b="1" dirty="0"/>
              <a:t>’</a:t>
            </a:r>
            <a:r>
              <a:rPr lang="it-IT" b="1" dirty="0"/>
              <a:t>: </a:t>
            </a:r>
            <a:r>
              <a:rPr lang="it-IT" b="1" dirty="0" err="1"/>
              <a:t>Kacca</a:t>
            </a:r>
            <a:r>
              <a:rPr lang="en-US" b="1" dirty="0"/>
              <a:t>̄</a:t>
            </a:r>
            <a:r>
              <a:rPr lang="en-US" b="1" dirty="0" err="1"/>
              <a:t>na</a:t>
            </a:r>
            <a:r>
              <a:rPr lang="en-US" b="1" dirty="0"/>
              <a:t>, this is one extreme. </a:t>
            </a:r>
            <a:r>
              <a:rPr lang="ar-SA" b="1" dirty="0"/>
              <a:t>‘</a:t>
            </a:r>
            <a:r>
              <a:rPr lang="en-US" b="1" dirty="0"/>
              <a:t>All does not exist</a:t>
            </a:r>
            <a:r>
              <a:rPr lang="ar-SA" b="1" dirty="0"/>
              <a:t>’</a:t>
            </a:r>
            <a:r>
              <a:rPr lang="en-US" b="1" dirty="0"/>
              <a:t>: this is the second extreme. Without veering towards either of these extremes, the </a:t>
            </a:r>
            <a:r>
              <a:rPr lang="en-US" b="1" dirty="0" err="1"/>
              <a:t>Tathāgata</a:t>
            </a:r>
            <a:r>
              <a:rPr lang="en-US" b="1" dirty="0"/>
              <a:t> teaches the Dharma by the middle: </a:t>
            </a:r>
          </a:p>
          <a:p>
            <a:pPr marL="0" indent="0">
              <a:buNone/>
            </a:pPr>
            <a:r>
              <a:rPr lang="en-US" dirty="0"/>
              <a:t>In the </a:t>
            </a:r>
            <a:r>
              <a:rPr lang="en-US" i="1" dirty="0" err="1"/>
              <a:t>Dhammacakkappavattana</a:t>
            </a:r>
            <a:r>
              <a:rPr lang="en-US" i="1" dirty="0"/>
              <a:t> Sutta </a:t>
            </a:r>
            <a:r>
              <a:rPr lang="en-US" dirty="0"/>
              <a:t>(SN 56.11: traditionally regarded to be the first teaching the Buddha delivered after his awakening), the Buddha describes the Noble Eightfold Path as the middle way, a moderation between the extremes of sensual indulgence and self-mortification. </a:t>
            </a:r>
            <a:r>
              <a:rPr lang="en-US" b="1" dirty="0"/>
              <a:t>Here</a:t>
            </a:r>
            <a:r>
              <a:rPr lang="en-US" dirty="0"/>
              <a:t> the causal connectedness of dependent co-arising (</a:t>
            </a:r>
            <a:r>
              <a:rPr lang="en-US" i="1" dirty="0"/>
              <a:t>paṭiccasamuppāda</a:t>
            </a:r>
            <a:r>
              <a:rPr lang="en-US" dirty="0"/>
              <a:t>) is presented as “the middle” (</a:t>
            </a:r>
            <a:r>
              <a:rPr lang="en-US" i="1" dirty="0" err="1"/>
              <a:t>madhyama</a:t>
            </a:r>
            <a:r>
              <a:rPr lang="en-US" i="1" dirty="0"/>
              <a:t>/</a:t>
            </a:r>
            <a:r>
              <a:rPr lang="en-US" i="1" dirty="0" err="1"/>
              <a:t>majjhima</a:t>
            </a:r>
            <a:r>
              <a:rPr lang="en-US" dirty="0"/>
              <a:t>) way, proposing a middle way relying not on ontology (concern with the nature or essence of being or existence) but on causality (</a:t>
            </a:r>
            <a:r>
              <a:rPr lang="en-US" i="1" dirty="0" err="1"/>
              <a:t>idappaccayatā</a:t>
            </a:r>
            <a:r>
              <a:rPr lang="en-US" i="1" dirty="0"/>
              <a:t> </a:t>
            </a:r>
            <a:r>
              <a:rPr lang="en-US" dirty="0"/>
              <a:t>or this/that conditionality: “When this exists, that comes to be; with to the arising of this, that arises. When this does not exist, does not come to be; with the cessation of this, that ceases.”).</a:t>
            </a:r>
          </a:p>
          <a:p>
            <a:pPr marL="0" indent="0">
              <a:buNone/>
            </a:pPr>
            <a:endParaRPr lang="en-US" dirty="0"/>
          </a:p>
        </p:txBody>
      </p:sp>
    </p:spTree>
    <p:extLst>
      <p:ext uri="{BB962C8B-B14F-4D97-AF65-F5344CB8AC3E}">
        <p14:creationId xmlns:p14="http://schemas.microsoft.com/office/powerpoint/2010/main" val="14755273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8C723-12DA-EA49-969A-96AC9D1EDDFF}"/>
              </a:ext>
            </a:extLst>
          </p:cNvPr>
          <p:cNvSpPr>
            <a:spLocks noGrp="1"/>
          </p:cNvSpPr>
          <p:nvPr>
            <p:ph type="title"/>
          </p:nvPr>
        </p:nvSpPr>
        <p:spPr/>
        <p:txBody>
          <a:bodyPr/>
          <a:lstStyle/>
          <a:p>
            <a:r>
              <a:rPr lang="en-US" dirty="0"/>
              <a:t>Avoidance of the Extremes</a:t>
            </a:r>
          </a:p>
        </p:txBody>
      </p:sp>
      <p:sp>
        <p:nvSpPr>
          <p:cNvPr id="3" name="Content Placeholder 2">
            <a:extLst>
              <a:ext uri="{FF2B5EF4-FFF2-40B4-BE49-F238E27FC236}">
                <a16:creationId xmlns:a16="http://schemas.microsoft.com/office/drawing/2014/main" id="{E0CADDA6-735C-C44A-A20F-8A8692CBC60B}"/>
              </a:ext>
            </a:extLst>
          </p:cNvPr>
          <p:cNvSpPr>
            <a:spLocks noGrp="1"/>
          </p:cNvSpPr>
          <p:nvPr>
            <p:ph idx="1"/>
          </p:nvPr>
        </p:nvSpPr>
        <p:spPr>
          <a:xfrm>
            <a:off x="1403432" y="4144432"/>
            <a:ext cx="9012777" cy="1739900"/>
          </a:xfrm>
        </p:spPr>
        <p:txBody>
          <a:bodyPr/>
          <a:lstStyle/>
          <a:p>
            <a:pPr marL="0" indent="0">
              <a:buNone/>
            </a:pPr>
            <a:r>
              <a:rPr lang="en-US" dirty="0"/>
              <a:t>The main theme of the text is to avoid of the extremes “it is” (Pāli: </a:t>
            </a:r>
            <a:r>
              <a:rPr lang="en-US" i="1" dirty="0" err="1"/>
              <a:t>atthi</a:t>
            </a:r>
            <a:r>
              <a:rPr lang="en-US" dirty="0"/>
              <a:t>) and “it is not" (Pāli: </a:t>
            </a:r>
            <a:r>
              <a:rPr lang="en-US" i="1" dirty="0" err="1"/>
              <a:t>natthi</a:t>
            </a:r>
            <a:r>
              <a:rPr lang="en-US" dirty="0"/>
              <a:t>) with respect to the world (Pāli: </a:t>
            </a:r>
            <a:r>
              <a:rPr lang="en-US" i="1" dirty="0" err="1"/>
              <a:t>loka</a:t>
            </a:r>
            <a:r>
              <a:rPr lang="en-US" dirty="0"/>
              <a:t>), and instead to see the world in terms of the Middle Way which is illustrated by </a:t>
            </a:r>
            <a:r>
              <a:rPr lang="en-US" i="1" dirty="0" err="1"/>
              <a:t>idappaccayatā</a:t>
            </a:r>
            <a:r>
              <a:rPr lang="en-US" i="1" dirty="0"/>
              <a:t> and paṭiccasamuppāda</a:t>
            </a:r>
            <a:r>
              <a:rPr lang="en-US" dirty="0"/>
              <a:t>. The one with right-view understands this.</a:t>
            </a:r>
          </a:p>
        </p:txBody>
      </p:sp>
    </p:spTree>
    <p:extLst>
      <p:ext uri="{BB962C8B-B14F-4D97-AF65-F5344CB8AC3E}">
        <p14:creationId xmlns:p14="http://schemas.microsoft.com/office/powerpoint/2010/main" val="26826893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90AEF-E23C-F04A-8FA4-0585B7C16DCE}"/>
              </a:ext>
            </a:extLst>
          </p:cNvPr>
          <p:cNvSpPr>
            <a:spLocks noGrp="1"/>
          </p:cNvSpPr>
          <p:nvPr>
            <p:ph type="title"/>
          </p:nvPr>
        </p:nvSpPr>
        <p:spPr>
          <a:xfrm>
            <a:off x="1154954" y="973668"/>
            <a:ext cx="8761413" cy="1193062"/>
          </a:xfrm>
        </p:spPr>
        <p:txBody>
          <a:bodyPr/>
          <a:lstStyle/>
          <a:p>
            <a:r>
              <a:rPr lang="en-US" dirty="0"/>
              <a:t>Govind Chandra </a:t>
            </a:r>
            <a:r>
              <a:rPr lang="en-US" dirty="0" err="1"/>
              <a:t>Pande</a:t>
            </a:r>
            <a:r>
              <a:rPr lang="en-US" dirty="0"/>
              <a:t> </a:t>
            </a:r>
            <a:r>
              <a:rPr lang="en-US" i="1" dirty="0"/>
              <a:t>Studies in the Origins of Buddhism</a:t>
            </a:r>
            <a:br>
              <a:rPr lang="en-US" b="1" dirty="0"/>
            </a:br>
            <a:endParaRPr lang="en-US" dirty="0"/>
          </a:p>
        </p:txBody>
      </p:sp>
      <p:sp>
        <p:nvSpPr>
          <p:cNvPr id="3" name="Content Placeholder 2">
            <a:extLst>
              <a:ext uri="{FF2B5EF4-FFF2-40B4-BE49-F238E27FC236}">
                <a16:creationId xmlns:a16="http://schemas.microsoft.com/office/drawing/2014/main" id="{E74949DB-BB0D-F343-B18D-5450C7CE2CB5}"/>
              </a:ext>
            </a:extLst>
          </p:cNvPr>
          <p:cNvSpPr>
            <a:spLocks noGrp="1"/>
          </p:cNvSpPr>
          <p:nvPr>
            <p:ph idx="1"/>
          </p:nvPr>
        </p:nvSpPr>
        <p:spPr>
          <a:xfrm>
            <a:off x="1254346" y="3876075"/>
            <a:ext cx="8825659" cy="2008257"/>
          </a:xfrm>
        </p:spPr>
        <p:txBody>
          <a:bodyPr/>
          <a:lstStyle/>
          <a:p>
            <a:pPr marL="0" indent="0">
              <a:buNone/>
            </a:pPr>
            <a:r>
              <a:rPr lang="en-US" dirty="0"/>
              <a:t> . . . it is practically certain that the elaborate and stereotyped formula which the term </a:t>
            </a:r>
            <a:r>
              <a:rPr lang="en-US" i="1" dirty="0" err="1"/>
              <a:t>Paticcasam</a:t>
            </a:r>
            <a:r>
              <a:rPr lang="en-US" dirty="0"/>
              <a:t> usually signifies, represents only the final shape which the Middle- doctrine, of which some earlier glimpses may be caught in these suttas [chapter 12 of SN], came to assume. The [twelve-step] formula as such, therefore, must be regarded in the case of these suttas as a later substitution for part of the more fluid original continuation. </a:t>
            </a:r>
          </a:p>
        </p:txBody>
      </p:sp>
    </p:spTree>
    <p:extLst>
      <p:ext uri="{BB962C8B-B14F-4D97-AF65-F5344CB8AC3E}">
        <p14:creationId xmlns:p14="http://schemas.microsoft.com/office/powerpoint/2010/main" val="40996505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D6607-4F9D-6340-8A07-58281A6BC7BA}"/>
              </a:ext>
            </a:extLst>
          </p:cNvPr>
          <p:cNvSpPr>
            <a:spLocks noGrp="1"/>
          </p:cNvSpPr>
          <p:nvPr>
            <p:ph type="title"/>
          </p:nvPr>
        </p:nvSpPr>
        <p:spPr/>
        <p:txBody>
          <a:bodyPr/>
          <a:lstStyle/>
          <a:p>
            <a:r>
              <a:rPr lang="en-US" dirty="0"/>
              <a:t>Govind Chandra </a:t>
            </a:r>
            <a:r>
              <a:rPr lang="en-US" dirty="0" err="1"/>
              <a:t>Pande</a:t>
            </a:r>
            <a:r>
              <a:rPr lang="en-US" dirty="0"/>
              <a:t> </a:t>
            </a:r>
            <a:r>
              <a:rPr lang="en-US" i="1" dirty="0"/>
              <a:t>Studies in the Origins of Buddhism</a:t>
            </a:r>
            <a:endParaRPr lang="en-US" dirty="0"/>
          </a:p>
        </p:txBody>
      </p:sp>
      <p:pic>
        <p:nvPicPr>
          <p:cNvPr id="4" name="Content Placeholder 3">
            <a:extLst>
              <a:ext uri="{FF2B5EF4-FFF2-40B4-BE49-F238E27FC236}">
                <a16:creationId xmlns:a16="http://schemas.microsoft.com/office/drawing/2014/main" id="{5EF14EE3-3B3E-794A-B84A-5AF66690C822}"/>
              </a:ext>
            </a:extLst>
          </p:cNvPr>
          <p:cNvPicPr>
            <a:picLocks noGrp="1" noChangeAspect="1"/>
          </p:cNvPicPr>
          <p:nvPr>
            <p:ph idx="1"/>
          </p:nvPr>
        </p:nvPicPr>
        <p:blipFill>
          <a:blip r:embed="rId2"/>
          <a:stretch>
            <a:fillRect/>
          </a:stretch>
        </p:blipFill>
        <p:spPr>
          <a:xfrm>
            <a:off x="4352976" y="2426221"/>
            <a:ext cx="3028847" cy="4094401"/>
          </a:xfrm>
          <a:prstGeom prst="rect">
            <a:avLst/>
          </a:prstGeom>
        </p:spPr>
      </p:pic>
    </p:spTree>
    <p:extLst>
      <p:ext uri="{BB962C8B-B14F-4D97-AF65-F5344CB8AC3E}">
        <p14:creationId xmlns:p14="http://schemas.microsoft.com/office/powerpoint/2010/main" val="37162803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9B937-EB56-2E42-B24E-F54A21626F73}"/>
              </a:ext>
            </a:extLst>
          </p:cNvPr>
          <p:cNvSpPr>
            <a:spLocks noGrp="1"/>
          </p:cNvSpPr>
          <p:nvPr>
            <p:ph type="title"/>
          </p:nvPr>
        </p:nvSpPr>
        <p:spPr/>
        <p:txBody>
          <a:bodyPr/>
          <a:lstStyle/>
          <a:p>
            <a:r>
              <a:rPr lang="en-US" b="1" i="1" dirty="0"/>
              <a:t>Paṭiccasamuppāda </a:t>
            </a:r>
            <a:r>
              <a:rPr lang="en-US" b="1" dirty="0"/>
              <a:t>(Reverse Order)</a:t>
            </a:r>
            <a:endParaRPr lang="en-US" dirty="0"/>
          </a:p>
        </p:txBody>
      </p:sp>
      <p:sp>
        <p:nvSpPr>
          <p:cNvPr id="3" name="Content Placeholder 2">
            <a:extLst>
              <a:ext uri="{FF2B5EF4-FFF2-40B4-BE49-F238E27FC236}">
                <a16:creationId xmlns:a16="http://schemas.microsoft.com/office/drawing/2014/main" id="{ED8728C0-A297-C744-9338-EA8662CDCC24}"/>
              </a:ext>
            </a:extLst>
          </p:cNvPr>
          <p:cNvSpPr>
            <a:spLocks noGrp="1"/>
          </p:cNvSpPr>
          <p:nvPr>
            <p:ph idx="1"/>
          </p:nvPr>
        </p:nvSpPr>
        <p:spPr>
          <a:xfrm>
            <a:off x="765313" y="2713382"/>
            <a:ext cx="10485783" cy="3703983"/>
          </a:xfrm>
        </p:spPr>
        <p:txBody>
          <a:bodyPr>
            <a:normAutofit lnSpcReduction="10000"/>
          </a:bodyPr>
          <a:lstStyle/>
          <a:p>
            <a:pPr marL="0" indent="0">
              <a:buNone/>
            </a:pPr>
            <a:r>
              <a:rPr lang="en-US" b="1" dirty="0"/>
              <a:t>But with the </a:t>
            </a:r>
            <a:r>
              <a:rPr lang="en-US" b="1" dirty="0" err="1"/>
              <a:t>remainderless</a:t>
            </a:r>
            <a:r>
              <a:rPr lang="en-US" b="1" dirty="0"/>
              <a:t> fading away and cessation of ignorance (</a:t>
            </a:r>
            <a:r>
              <a:rPr lang="en-US" b="1" i="1" dirty="0" err="1"/>
              <a:t>avijjā</a:t>
            </a:r>
            <a:r>
              <a:rPr lang="en-US" b="1" dirty="0"/>
              <a:t>) comes cessation of fabrications (</a:t>
            </a:r>
            <a:r>
              <a:rPr lang="en-US" b="1" i="1" dirty="0" err="1"/>
              <a:t>sankhāra</a:t>
            </a:r>
            <a:r>
              <a:rPr lang="en-US" b="1" dirty="0"/>
              <a:t>); with the cessation of fabrications (</a:t>
            </a:r>
            <a:r>
              <a:rPr lang="en-US" b="1" i="1" dirty="0" err="1"/>
              <a:t>sankhāra</a:t>
            </a:r>
            <a:r>
              <a:rPr lang="en-US" b="1" dirty="0"/>
              <a:t>) as condition comes cessation of consciousness (</a:t>
            </a:r>
            <a:r>
              <a:rPr lang="en-US" b="1" i="1" dirty="0"/>
              <a:t>viññāṇa</a:t>
            </a:r>
            <a:r>
              <a:rPr lang="en-US" b="1" dirty="0"/>
              <a:t>); with the cessation of consciousness (</a:t>
            </a:r>
            <a:r>
              <a:rPr lang="en-US" b="1" i="1" dirty="0"/>
              <a:t>viññāṇa</a:t>
            </a:r>
            <a:r>
              <a:rPr lang="en-US" b="1" dirty="0"/>
              <a:t>) as condition comes cessation of name and form (</a:t>
            </a:r>
            <a:r>
              <a:rPr lang="en-US" b="1" i="1" dirty="0" err="1"/>
              <a:t>nāma-rūpa</a:t>
            </a:r>
            <a:r>
              <a:rPr lang="en-US" b="1" dirty="0"/>
              <a:t>); with the cessation of name and form (</a:t>
            </a:r>
            <a:r>
              <a:rPr lang="en-US" b="1" i="1" dirty="0" err="1"/>
              <a:t>nāma-rūpa</a:t>
            </a:r>
            <a:r>
              <a:rPr lang="en-US" b="1" dirty="0"/>
              <a:t>) as condition comes cessation of the Six Sense Bases (</a:t>
            </a:r>
            <a:r>
              <a:rPr lang="en-US" b="1" i="1" dirty="0" err="1"/>
              <a:t>salāyatana</a:t>
            </a:r>
            <a:r>
              <a:rPr lang="en-US" b="1" dirty="0"/>
              <a:t>); with the cessation of the Six Sense Bases (</a:t>
            </a:r>
            <a:r>
              <a:rPr lang="en-US" b="1" i="1" dirty="0" err="1"/>
              <a:t>salāyatana</a:t>
            </a:r>
            <a:r>
              <a:rPr lang="en-US" b="1" dirty="0"/>
              <a:t>) as condition, contact (</a:t>
            </a:r>
            <a:r>
              <a:rPr lang="en-US" b="1" i="1" dirty="0" err="1"/>
              <a:t>phassa</a:t>
            </a:r>
            <a:r>
              <a:rPr lang="en-US" b="1" dirty="0"/>
              <a:t>); with the cessation of contact (</a:t>
            </a:r>
            <a:r>
              <a:rPr lang="en-US" b="1" i="1" dirty="0" err="1"/>
              <a:t>phassa</a:t>
            </a:r>
            <a:r>
              <a:rPr lang="en-US" b="1" dirty="0"/>
              <a:t>) as condition comes cessation of </a:t>
            </a:r>
            <a:r>
              <a:rPr lang="en-US" b="1" i="1" dirty="0" err="1"/>
              <a:t>vedanā</a:t>
            </a:r>
            <a:r>
              <a:rPr lang="en-US" b="1" i="1" dirty="0"/>
              <a:t> </a:t>
            </a:r>
            <a:r>
              <a:rPr lang="en-US" b="1" dirty="0"/>
              <a:t>(feeling); with the cessation of </a:t>
            </a:r>
            <a:r>
              <a:rPr lang="en-US" b="1" i="1" dirty="0" err="1"/>
              <a:t>vedanā</a:t>
            </a:r>
            <a:r>
              <a:rPr lang="en-US" b="1" i="1" dirty="0"/>
              <a:t> </a:t>
            </a:r>
            <a:r>
              <a:rPr lang="en-US" b="1" dirty="0"/>
              <a:t>(feeling)as condition comes cessation of craving (</a:t>
            </a:r>
            <a:r>
              <a:rPr lang="en-US" b="1" i="1" dirty="0" err="1"/>
              <a:t>tanhā</a:t>
            </a:r>
            <a:r>
              <a:rPr lang="en-US" b="1" dirty="0"/>
              <a:t>); with the cessation of craving (</a:t>
            </a:r>
            <a:r>
              <a:rPr lang="en-US" b="1" i="1" dirty="0" err="1"/>
              <a:t>tanhā</a:t>
            </a:r>
            <a:r>
              <a:rPr lang="en-US" b="1" dirty="0"/>
              <a:t>) as condition comes cessation of clinging (</a:t>
            </a:r>
            <a:r>
              <a:rPr lang="en-US" b="1" i="1" dirty="0" err="1"/>
              <a:t>upādāna</a:t>
            </a:r>
            <a:r>
              <a:rPr lang="en-US" b="1" dirty="0"/>
              <a:t>); with the cessation of clinging (</a:t>
            </a:r>
            <a:r>
              <a:rPr lang="en-US" b="1" i="1" dirty="0" err="1"/>
              <a:t>upādāna</a:t>
            </a:r>
            <a:r>
              <a:rPr lang="en-US" b="1" dirty="0"/>
              <a:t>) as condition comes cessation of becoming (</a:t>
            </a:r>
            <a:r>
              <a:rPr lang="en-US" b="1" i="1" dirty="0"/>
              <a:t>bhava</a:t>
            </a:r>
            <a:r>
              <a:rPr lang="en-US" b="1" dirty="0"/>
              <a:t>); with the cessation of becoming (</a:t>
            </a:r>
            <a:r>
              <a:rPr lang="en-US" b="1" i="1" dirty="0"/>
              <a:t>bhava</a:t>
            </a:r>
            <a:r>
              <a:rPr lang="en-US" b="1" dirty="0"/>
              <a:t>) as condition comes cessation of birth (</a:t>
            </a:r>
            <a:r>
              <a:rPr lang="en-US" b="1" i="1" dirty="0" err="1"/>
              <a:t>jāti</a:t>
            </a:r>
            <a:r>
              <a:rPr lang="en-US" b="1" dirty="0"/>
              <a:t>); with the cessation of birth (</a:t>
            </a:r>
            <a:r>
              <a:rPr lang="en-US" b="1" i="1" dirty="0" err="1"/>
              <a:t>jāti</a:t>
            </a:r>
            <a:r>
              <a:rPr lang="en-US" b="1" dirty="0"/>
              <a:t>) as condition comes cessation of aging (</a:t>
            </a:r>
            <a:r>
              <a:rPr lang="en-US" b="1" i="1" dirty="0" err="1"/>
              <a:t>jarā</a:t>
            </a:r>
            <a:r>
              <a:rPr lang="en-US" b="1" dirty="0"/>
              <a:t>) and death (</a:t>
            </a:r>
            <a:r>
              <a:rPr lang="en-US" b="1" i="1" dirty="0" err="1"/>
              <a:t>maraṇa</a:t>
            </a:r>
            <a:r>
              <a:rPr lang="en-US" b="1" dirty="0"/>
              <a:t>), sorrow, lamentation, pain, grief, and despair. Such is the cessation of this whole mass of </a:t>
            </a:r>
            <a:r>
              <a:rPr lang="en-US" b="1" i="1" dirty="0"/>
              <a:t>dukkha</a:t>
            </a:r>
            <a:r>
              <a:rPr lang="en-US" b="1" dirty="0"/>
              <a:t>.”</a:t>
            </a:r>
          </a:p>
        </p:txBody>
      </p:sp>
    </p:spTree>
    <p:extLst>
      <p:ext uri="{BB962C8B-B14F-4D97-AF65-F5344CB8AC3E}">
        <p14:creationId xmlns:p14="http://schemas.microsoft.com/office/powerpoint/2010/main" val="7861257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0B83E-E62C-4644-8FD6-202178060FEA}"/>
              </a:ext>
            </a:extLst>
          </p:cNvPr>
          <p:cNvSpPr>
            <a:spLocks noGrp="1"/>
          </p:cNvSpPr>
          <p:nvPr>
            <p:ph type="title"/>
          </p:nvPr>
        </p:nvSpPr>
        <p:spPr/>
        <p:txBody>
          <a:bodyPr/>
          <a:lstStyle/>
          <a:p>
            <a:r>
              <a:rPr lang="en-US" b="1" i="1" dirty="0"/>
              <a:t>Paṭiccasamuppāda </a:t>
            </a:r>
            <a:r>
              <a:rPr lang="en-US" b="1" dirty="0"/>
              <a:t>(Forward)</a:t>
            </a:r>
            <a:endParaRPr lang="en-US" dirty="0"/>
          </a:p>
        </p:txBody>
      </p:sp>
      <p:sp>
        <p:nvSpPr>
          <p:cNvPr id="3" name="Content Placeholder 2">
            <a:extLst>
              <a:ext uri="{FF2B5EF4-FFF2-40B4-BE49-F238E27FC236}">
                <a16:creationId xmlns:a16="http://schemas.microsoft.com/office/drawing/2014/main" id="{7323FBDA-BB11-4249-88A1-1FB8CC53B9C0}"/>
              </a:ext>
            </a:extLst>
          </p:cNvPr>
          <p:cNvSpPr>
            <a:spLocks noGrp="1"/>
          </p:cNvSpPr>
          <p:nvPr>
            <p:ph idx="1"/>
          </p:nvPr>
        </p:nvSpPr>
        <p:spPr>
          <a:xfrm>
            <a:off x="1043317" y="2981187"/>
            <a:ext cx="9780396" cy="3416300"/>
          </a:xfrm>
        </p:spPr>
        <p:txBody>
          <a:bodyPr/>
          <a:lstStyle/>
          <a:p>
            <a:pPr marL="0" indent="0">
              <a:buNone/>
            </a:pPr>
            <a:r>
              <a:rPr lang="ar-SA" b="1" dirty="0"/>
              <a:t>‘</a:t>
            </a:r>
            <a:r>
              <a:rPr lang="en-US" b="1" dirty="0"/>
              <a:t>With ignorance (</a:t>
            </a:r>
            <a:r>
              <a:rPr lang="en-US" b="1" i="1" dirty="0" err="1"/>
              <a:t>avijjā</a:t>
            </a:r>
            <a:r>
              <a:rPr lang="en-US" b="1" dirty="0"/>
              <a:t>) as condition, fabrications (</a:t>
            </a:r>
            <a:r>
              <a:rPr lang="en-US" b="1" i="1" dirty="0" err="1"/>
              <a:t>sankhāra</a:t>
            </a:r>
            <a:r>
              <a:rPr lang="en-US" b="1" dirty="0"/>
              <a:t>) come to be; with fabrications (</a:t>
            </a:r>
            <a:r>
              <a:rPr lang="en-US" b="1" i="1" dirty="0" err="1"/>
              <a:t>sankhāra</a:t>
            </a:r>
            <a:r>
              <a:rPr lang="en-US" b="1" dirty="0"/>
              <a:t>) as condition, consciousness (</a:t>
            </a:r>
            <a:r>
              <a:rPr lang="en-US" b="1" i="1" dirty="0"/>
              <a:t>viññāṇa</a:t>
            </a:r>
            <a:r>
              <a:rPr lang="en-US" b="1" dirty="0"/>
              <a:t>); with consciousness (</a:t>
            </a:r>
            <a:r>
              <a:rPr lang="en-US" b="1" i="1" dirty="0"/>
              <a:t>viññāṇa</a:t>
            </a:r>
            <a:r>
              <a:rPr lang="en-US" b="1" dirty="0"/>
              <a:t>) as condition, name and form (</a:t>
            </a:r>
            <a:r>
              <a:rPr lang="en-US" b="1" i="1" dirty="0" err="1"/>
              <a:t>nāma-rūpa</a:t>
            </a:r>
            <a:r>
              <a:rPr lang="en-US" b="1" dirty="0"/>
              <a:t>); with name and form (</a:t>
            </a:r>
            <a:r>
              <a:rPr lang="en-US" b="1" i="1" dirty="0" err="1"/>
              <a:t>nāma-rūpa</a:t>
            </a:r>
            <a:r>
              <a:rPr lang="en-US" b="1" dirty="0"/>
              <a:t>) as condition, the Six Sense Bases (</a:t>
            </a:r>
            <a:r>
              <a:rPr lang="en-US" b="1" i="1" dirty="0" err="1"/>
              <a:t>salāyatana</a:t>
            </a:r>
            <a:r>
              <a:rPr lang="en-US" b="1" dirty="0"/>
              <a:t>); with the Six Sense Bases (</a:t>
            </a:r>
            <a:r>
              <a:rPr lang="en-US" b="1" i="1" dirty="0" err="1"/>
              <a:t>salāyatana</a:t>
            </a:r>
            <a:r>
              <a:rPr lang="en-US" b="1" dirty="0"/>
              <a:t>) as condition, contact (</a:t>
            </a:r>
            <a:r>
              <a:rPr lang="en-US" b="1" i="1" dirty="0" err="1"/>
              <a:t>phassa</a:t>
            </a:r>
            <a:r>
              <a:rPr lang="en-US" b="1" dirty="0"/>
              <a:t>); with contact (</a:t>
            </a:r>
            <a:r>
              <a:rPr lang="en-US" b="1" i="1" dirty="0" err="1"/>
              <a:t>phassa</a:t>
            </a:r>
            <a:r>
              <a:rPr lang="en-US" b="1" dirty="0"/>
              <a:t>) as condition, </a:t>
            </a:r>
            <a:r>
              <a:rPr lang="en-US" b="1" i="1" dirty="0" err="1"/>
              <a:t>vedanā</a:t>
            </a:r>
            <a:r>
              <a:rPr lang="en-US" b="1" i="1" dirty="0"/>
              <a:t> </a:t>
            </a:r>
            <a:r>
              <a:rPr lang="en-US" b="1" dirty="0"/>
              <a:t>(feeling); with </a:t>
            </a:r>
            <a:r>
              <a:rPr lang="en-US" b="1" i="1" dirty="0" err="1"/>
              <a:t>vedanā</a:t>
            </a:r>
            <a:r>
              <a:rPr lang="en-US" b="1" i="1" dirty="0"/>
              <a:t> </a:t>
            </a:r>
            <a:r>
              <a:rPr lang="en-US" b="1" dirty="0"/>
              <a:t>(feeling)as condition, craving (</a:t>
            </a:r>
            <a:r>
              <a:rPr lang="en-US" b="1" i="1" dirty="0" err="1"/>
              <a:t>tanhā</a:t>
            </a:r>
            <a:r>
              <a:rPr lang="en-US" b="1" dirty="0"/>
              <a:t>); with craving (</a:t>
            </a:r>
            <a:r>
              <a:rPr lang="en-US" b="1" i="1" dirty="0" err="1"/>
              <a:t>tanhā</a:t>
            </a:r>
            <a:r>
              <a:rPr lang="en-US" b="1" dirty="0"/>
              <a:t>) as condition, clinging (</a:t>
            </a:r>
            <a:r>
              <a:rPr lang="en-US" b="1" i="1" dirty="0" err="1"/>
              <a:t>upādāna</a:t>
            </a:r>
            <a:r>
              <a:rPr lang="en-US" b="1" dirty="0"/>
              <a:t>); with clinging (</a:t>
            </a:r>
            <a:r>
              <a:rPr lang="en-US" b="1" i="1" dirty="0" err="1"/>
              <a:t>upādāna</a:t>
            </a:r>
            <a:r>
              <a:rPr lang="en-US" b="1" dirty="0"/>
              <a:t>) as condition, becoming (</a:t>
            </a:r>
            <a:r>
              <a:rPr lang="en-US" b="1" i="1" dirty="0"/>
              <a:t>bhava</a:t>
            </a:r>
            <a:r>
              <a:rPr lang="en-US" b="1" dirty="0"/>
              <a:t>); with becoming (</a:t>
            </a:r>
            <a:r>
              <a:rPr lang="en-US" b="1" i="1" dirty="0"/>
              <a:t>bhava</a:t>
            </a:r>
            <a:r>
              <a:rPr lang="en-US" b="1" dirty="0"/>
              <a:t>) as condition, birth (</a:t>
            </a:r>
            <a:r>
              <a:rPr lang="en-US" b="1" i="1" dirty="0" err="1"/>
              <a:t>jāti</a:t>
            </a:r>
            <a:r>
              <a:rPr lang="en-US" b="1" dirty="0"/>
              <a:t>); with birth (</a:t>
            </a:r>
            <a:r>
              <a:rPr lang="en-US" b="1" i="1" dirty="0" err="1"/>
              <a:t>jāti</a:t>
            </a:r>
            <a:r>
              <a:rPr lang="en-US" b="1" dirty="0"/>
              <a:t>) as condition, aging (</a:t>
            </a:r>
            <a:r>
              <a:rPr lang="en-US" b="1" i="1" dirty="0" err="1"/>
              <a:t>jarā</a:t>
            </a:r>
            <a:r>
              <a:rPr lang="en-US" b="1" dirty="0"/>
              <a:t>) and death (</a:t>
            </a:r>
            <a:r>
              <a:rPr lang="en-US" b="1" i="1" dirty="0" err="1"/>
              <a:t>maraṇa</a:t>
            </a:r>
            <a:r>
              <a:rPr lang="en-US" b="1" dirty="0"/>
              <a:t>), sorrow, lamentation, pain, grief, and despair come to be. Such is the origin of this whole mass of suffering (</a:t>
            </a:r>
            <a:r>
              <a:rPr lang="en-US" b="1" i="1" dirty="0"/>
              <a:t>dukkha</a:t>
            </a:r>
            <a:r>
              <a:rPr lang="en-US" b="1" dirty="0"/>
              <a:t>).</a:t>
            </a:r>
          </a:p>
        </p:txBody>
      </p:sp>
    </p:spTree>
    <p:extLst>
      <p:ext uri="{BB962C8B-B14F-4D97-AF65-F5344CB8AC3E}">
        <p14:creationId xmlns:p14="http://schemas.microsoft.com/office/powerpoint/2010/main" val="9639700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9BED0-8E4E-F542-BA7C-BAD040404502}"/>
              </a:ext>
            </a:extLst>
          </p:cNvPr>
          <p:cNvSpPr>
            <a:spLocks noGrp="1"/>
          </p:cNvSpPr>
          <p:nvPr>
            <p:ph type="title"/>
          </p:nvPr>
        </p:nvSpPr>
        <p:spPr/>
        <p:txBody>
          <a:bodyPr/>
          <a:lstStyle/>
          <a:p>
            <a:r>
              <a:rPr lang="en-US" b="1" i="1" dirty="0"/>
              <a:t>Nāgārjuna</a:t>
            </a:r>
            <a:endParaRPr lang="en-US" dirty="0"/>
          </a:p>
        </p:txBody>
      </p:sp>
      <p:sp>
        <p:nvSpPr>
          <p:cNvPr id="3" name="Content Placeholder 2">
            <a:extLst>
              <a:ext uri="{FF2B5EF4-FFF2-40B4-BE49-F238E27FC236}">
                <a16:creationId xmlns:a16="http://schemas.microsoft.com/office/drawing/2014/main" id="{AE44079D-991B-5148-933D-8AF18FF3153D}"/>
              </a:ext>
            </a:extLst>
          </p:cNvPr>
          <p:cNvSpPr>
            <a:spLocks noGrp="1"/>
          </p:cNvSpPr>
          <p:nvPr>
            <p:ph sz="half" idx="1"/>
          </p:nvPr>
        </p:nvSpPr>
        <p:spPr>
          <a:xfrm>
            <a:off x="1154954" y="2858608"/>
            <a:ext cx="6726776" cy="3186010"/>
          </a:xfrm>
        </p:spPr>
        <p:txBody>
          <a:bodyPr>
            <a:normAutofit/>
          </a:bodyPr>
          <a:lstStyle/>
          <a:p>
            <a:pPr marL="0" indent="0">
              <a:buNone/>
            </a:pPr>
            <a:r>
              <a:rPr lang="en-US" b="1" i="1" dirty="0"/>
              <a:t>Nāgārjuna</a:t>
            </a:r>
            <a:r>
              <a:rPr lang="en-US" dirty="0"/>
              <a:t> (c. 150 – c. 250 C lived 400 to 600 years after the Buddha and is widely considered one of the most important </a:t>
            </a:r>
            <a:r>
              <a:rPr lang="en-US" i="1" dirty="0"/>
              <a:t>Mahayana</a:t>
            </a:r>
            <a:r>
              <a:rPr lang="en-US" dirty="0"/>
              <a:t> philosophers. He, with his disciple, is considered the founder of the </a:t>
            </a:r>
            <a:r>
              <a:rPr lang="en-US" i="1" dirty="0" err="1"/>
              <a:t>Madhyamaka</a:t>
            </a:r>
            <a:r>
              <a:rPr lang="en-US" dirty="0"/>
              <a:t> (or middle way position) school of </a:t>
            </a:r>
            <a:r>
              <a:rPr lang="en-US" i="1" dirty="0"/>
              <a:t>Mahāyāna</a:t>
            </a:r>
            <a:r>
              <a:rPr lang="en-US" dirty="0"/>
              <a:t> Buddhism. According to legend, </a:t>
            </a:r>
            <a:r>
              <a:rPr lang="en-US" i="1" dirty="0"/>
              <a:t>Nāgārjuna</a:t>
            </a:r>
            <a:r>
              <a:rPr lang="en-US" dirty="0"/>
              <a:t> retrieved from the bottom of the sea this perfection-of-wisdom sutta that the Buddha had entrusted to the king of the </a:t>
            </a:r>
            <a:r>
              <a:rPr lang="en-US" i="1" dirty="0" err="1"/>
              <a:t>nāgas</a:t>
            </a:r>
            <a:r>
              <a:rPr lang="en-US" dirty="0"/>
              <a:t> (water deities) for safekeeping. </a:t>
            </a:r>
            <a:r>
              <a:rPr lang="en-US" i="1" dirty="0"/>
              <a:t>Nāgārjuna</a:t>
            </a:r>
            <a:r>
              <a:rPr lang="en-US" dirty="0"/>
              <a:t> also composed hymns of praise to the Buddha and expositions of Buddhist ethical practice.</a:t>
            </a:r>
          </a:p>
        </p:txBody>
      </p:sp>
      <p:sp>
        <p:nvSpPr>
          <p:cNvPr id="5" name="Rectangle 2">
            <a:extLst>
              <a:ext uri="{FF2B5EF4-FFF2-40B4-BE49-F238E27FC236}">
                <a16:creationId xmlns:a16="http://schemas.microsoft.com/office/drawing/2014/main" id="{40A8A07D-1BE4-5549-993F-379FBEA18D7C}"/>
              </a:ext>
            </a:extLst>
          </p:cNvPr>
          <p:cNvSpPr>
            <a:spLocks noChangeArrowheads="1"/>
          </p:cNvSpPr>
          <p:nvPr/>
        </p:nvSpPr>
        <p:spPr bwMode="auto">
          <a:xfrm>
            <a:off x="8408505" y="3429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5" descr="A picture containing table, sitting, plate, food&#10;&#10;Description automatically generated">
            <a:extLst>
              <a:ext uri="{FF2B5EF4-FFF2-40B4-BE49-F238E27FC236}">
                <a16:creationId xmlns:a16="http://schemas.microsoft.com/office/drawing/2014/main" id="{A03133DC-88AD-764B-A381-1DD25DCA0EF1}"/>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626212" y="2777464"/>
            <a:ext cx="2580309" cy="3267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7322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61EB9-61AE-DD4A-8981-3CDBCC7A5D4A}"/>
              </a:ext>
            </a:extLst>
          </p:cNvPr>
          <p:cNvSpPr>
            <a:spLocks noGrp="1"/>
          </p:cNvSpPr>
          <p:nvPr>
            <p:ph type="title"/>
          </p:nvPr>
        </p:nvSpPr>
        <p:spPr>
          <a:xfrm>
            <a:off x="1154954" y="838199"/>
            <a:ext cx="8761413" cy="1139687"/>
          </a:xfrm>
        </p:spPr>
        <p:txBody>
          <a:bodyPr/>
          <a:lstStyle/>
          <a:p>
            <a:r>
              <a:rPr lang="en-US" dirty="0"/>
              <a:t>Saṃyutta Nikāya 12.15 </a:t>
            </a:r>
          </a:p>
        </p:txBody>
      </p:sp>
      <p:sp>
        <p:nvSpPr>
          <p:cNvPr id="3" name="Content Placeholder 2">
            <a:extLst>
              <a:ext uri="{FF2B5EF4-FFF2-40B4-BE49-F238E27FC236}">
                <a16:creationId xmlns:a16="http://schemas.microsoft.com/office/drawing/2014/main" id="{F464D7CB-6ACF-9341-8BBA-0271CEE3879F}"/>
              </a:ext>
            </a:extLst>
          </p:cNvPr>
          <p:cNvSpPr>
            <a:spLocks noGrp="1"/>
          </p:cNvSpPr>
          <p:nvPr>
            <p:ph idx="1"/>
          </p:nvPr>
        </p:nvSpPr>
        <p:spPr>
          <a:xfrm>
            <a:off x="1022074" y="2703445"/>
            <a:ext cx="10147852" cy="3687418"/>
          </a:xfrm>
        </p:spPr>
        <p:txBody>
          <a:bodyPr>
            <a:normAutofit/>
          </a:bodyPr>
          <a:lstStyle/>
          <a:p>
            <a:pPr marL="0" indent="0">
              <a:buNone/>
            </a:pPr>
            <a:r>
              <a:rPr lang="en-US" dirty="0"/>
              <a:t>This sutta, brief but profound and difficult, became renowned as the only canonical reference named in </a:t>
            </a:r>
            <a:r>
              <a:rPr lang="en-US" i="1" dirty="0" err="1"/>
              <a:t>Nāgārjuna’s</a:t>
            </a:r>
            <a:r>
              <a:rPr lang="en-US" dirty="0"/>
              <a:t> </a:t>
            </a:r>
            <a:r>
              <a:rPr lang="en-US" i="1" dirty="0" err="1"/>
              <a:t>Mūlamadhyamakakārikā</a:t>
            </a:r>
            <a:r>
              <a:rPr lang="en-US" dirty="0"/>
              <a:t>, which is perhaps the most famous philosophical treatise in all Buddhism and in which </a:t>
            </a:r>
            <a:r>
              <a:rPr lang="en-US" i="1" dirty="0"/>
              <a:t>Nāgārjuna</a:t>
            </a:r>
            <a:r>
              <a:rPr lang="en-US" dirty="0"/>
              <a:t> explores the subtle implications of Middle Way reasoning. </a:t>
            </a:r>
          </a:p>
          <a:p>
            <a:pPr marL="2171700" lvl="5" indent="0">
              <a:buNone/>
            </a:pPr>
            <a:r>
              <a:rPr lang="en-US" sz="1800" dirty="0"/>
              <a:t>﻿</a:t>
            </a:r>
            <a:r>
              <a:rPr lang="en-US" sz="1600" dirty="0"/>
              <a:t>The Victorious One, through knowledge </a:t>
            </a:r>
          </a:p>
          <a:p>
            <a:pPr marL="2171700" lvl="5" indent="0">
              <a:buNone/>
            </a:pPr>
            <a:r>
              <a:rPr lang="en-US" sz="1600" dirty="0"/>
              <a:t>Of reality and unreality, </a:t>
            </a:r>
          </a:p>
          <a:p>
            <a:pPr marL="2171700" lvl="5" indent="0">
              <a:buNone/>
            </a:pPr>
            <a:r>
              <a:rPr lang="en-US" sz="1600" dirty="0"/>
              <a:t>In the Discourse to </a:t>
            </a:r>
            <a:r>
              <a:rPr lang="en-US" sz="1600" i="1" dirty="0" err="1"/>
              <a:t>Katyāyāna</a:t>
            </a:r>
            <a:r>
              <a:rPr lang="en-US" sz="1600" dirty="0"/>
              <a:t>, </a:t>
            </a:r>
          </a:p>
          <a:p>
            <a:pPr marL="2171700" lvl="5" indent="0">
              <a:buNone/>
            </a:pPr>
            <a:r>
              <a:rPr lang="en-US" sz="1600" dirty="0"/>
              <a:t>Refuted both “it is” and “it is not.”</a:t>
            </a:r>
          </a:p>
          <a:p>
            <a:pPr marL="0" indent="0">
              <a:buNone/>
            </a:pPr>
            <a:r>
              <a:rPr lang="en-US" dirty="0"/>
              <a:t>Nagarjuna. </a:t>
            </a:r>
            <a:r>
              <a:rPr lang="en-US" i="1" dirty="0"/>
              <a:t>The Fundamental Wisdom of the Middle Way: Nagarjuna's </a:t>
            </a:r>
            <a:r>
              <a:rPr lang="en-US" i="1" dirty="0" err="1"/>
              <a:t>Mulamadhyamakakarika</a:t>
            </a:r>
            <a:r>
              <a:rPr lang="en-US" dirty="0"/>
              <a:t> (p. 40). Jay Garfield translation.</a:t>
            </a:r>
          </a:p>
        </p:txBody>
      </p:sp>
    </p:spTree>
    <p:extLst>
      <p:ext uri="{BB962C8B-B14F-4D97-AF65-F5344CB8AC3E}">
        <p14:creationId xmlns:p14="http://schemas.microsoft.com/office/powerpoint/2010/main" val="40159318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9BED0-8E4E-F542-BA7C-BAD040404502}"/>
              </a:ext>
            </a:extLst>
          </p:cNvPr>
          <p:cNvSpPr>
            <a:spLocks noGrp="1"/>
          </p:cNvSpPr>
          <p:nvPr>
            <p:ph type="title"/>
          </p:nvPr>
        </p:nvSpPr>
        <p:spPr/>
        <p:txBody>
          <a:bodyPr/>
          <a:lstStyle/>
          <a:p>
            <a:r>
              <a:rPr lang="en-US" b="1" i="1" dirty="0"/>
              <a:t>Nāgārjuna</a:t>
            </a:r>
            <a:endParaRPr lang="en-US" dirty="0"/>
          </a:p>
        </p:txBody>
      </p:sp>
      <p:sp>
        <p:nvSpPr>
          <p:cNvPr id="3" name="Content Placeholder 2">
            <a:extLst>
              <a:ext uri="{FF2B5EF4-FFF2-40B4-BE49-F238E27FC236}">
                <a16:creationId xmlns:a16="http://schemas.microsoft.com/office/drawing/2014/main" id="{AE44079D-991B-5148-933D-8AF18FF3153D}"/>
              </a:ext>
            </a:extLst>
          </p:cNvPr>
          <p:cNvSpPr>
            <a:spLocks noGrp="1"/>
          </p:cNvSpPr>
          <p:nvPr>
            <p:ph sz="half" idx="1"/>
          </p:nvPr>
        </p:nvSpPr>
        <p:spPr>
          <a:xfrm>
            <a:off x="878964" y="2723329"/>
            <a:ext cx="10434072" cy="3538323"/>
          </a:xfrm>
        </p:spPr>
        <p:txBody>
          <a:bodyPr>
            <a:normAutofit/>
          </a:bodyPr>
          <a:lstStyle/>
          <a:p>
            <a:pPr marL="0" indent="0">
              <a:buNone/>
            </a:pPr>
            <a:r>
              <a:rPr lang="en-US" i="1" dirty="0"/>
              <a:t>Nāgārjuna</a:t>
            </a:r>
            <a:r>
              <a:rPr lang="en-US" b="1" i="1" dirty="0"/>
              <a:t> </a:t>
            </a:r>
            <a:r>
              <a:rPr lang="en-US" dirty="0"/>
              <a:t>saw his philosophy as itself part of the spiritual project of enlightenment, of “seeing things the way they really are” (</a:t>
            </a:r>
            <a:r>
              <a:rPr lang="en-US" i="1" dirty="0" err="1"/>
              <a:t>yathābhūtadarśana</a:t>
            </a:r>
            <a:r>
              <a:rPr lang="en-US" dirty="0"/>
              <a:t>). It was </a:t>
            </a:r>
            <a:r>
              <a:rPr lang="en-US" i="1" dirty="0"/>
              <a:t>Nāgārjuna</a:t>
            </a:r>
            <a:r>
              <a:rPr lang="en-US" b="1" i="1" dirty="0"/>
              <a:t> </a:t>
            </a:r>
            <a:r>
              <a:rPr lang="en-US" dirty="0"/>
              <a:t>who first explained philosophically the concept of </a:t>
            </a:r>
            <a:r>
              <a:rPr lang="en-US" i="1" dirty="0" err="1"/>
              <a:t>śūnyatā</a:t>
            </a:r>
            <a:r>
              <a:rPr lang="en-US" dirty="0"/>
              <a:t> (Sanskrit), </a:t>
            </a:r>
            <a:r>
              <a:rPr lang="en-US" i="1" dirty="0" err="1"/>
              <a:t>suññatā</a:t>
            </a:r>
            <a:r>
              <a:rPr lang="en-US" dirty="0"/>
              <a:t> (Pāli</a:t>
            </a:r>
            <a:r>
              <a:rPr lang="en-US" i="1" dirty="0"/>
              <a:t>)</a:t>
            </a:r>
            <a:r>
              <a:rPr lang="en-US" dirty="0"/>
              <a:t> = (emptiness). According to </a:t>
            </a:r>
            <a:r>
              <a:rPr lang="en-US" i="1" dirty="0"/>
              <a:t>Nāgārjuna</a:t>
            </a:r>
            <a:r>
              <a:rPr lang="en-US" dirty="0"/>
              <a:t>, emptiness is a property (a </a:t>
            </a:r>
            <a:r>
              <a:rPr lang="en-US" i="1" dirty="0"/>
              <a:t>-ness</a:t>
            </a:r>
            <a:r>
              <a:rPr lang="en-US" dirty="0"/>
              <a:t>) possessed by each thing without exception. It is the property of lacking intrinsic existence (</a:t>
            </a:r>
            <a:r>
              <a:rPr lang="en-US" i="1" dirty="0" err="1"/>
              <a:t>nihsvabhāvatā</a:t>
            </a:r>
            <a:r>
              <a:rPr lang="en-US" dirty="0"/>
              <a:t>) as a result of being one way or another, the result of causal processes. </a:t>
            </a:r>
            <a:r>
              <a:rPr lang="en-US" i="1" dirty="0" err="1"/>
              <a:t>Nāgārjuna</a:t>
            </a:r>
            <a:r>
              <a:rPr lang="en-US" dirty="0" err="1"/>
              <a:t>’s</a:t>
            </a:r>
            <a:r>
              <a:rPr lang="en-US" dirty="0"/>
              <a:t> works embody arguments in the style of a skeptic, debunking concepts like existence and nonexistence, causation, perception, time, motion, and even religious concepts like the Buddha, or enlightenment itself. </a:t>
            </a:r>
            <a:r>
              <a:rPr lang="en-US" i="1" dirty="0"/>
              <a:t>Nāgārjuna</a:t>
            </a:r>
            <a:r>
              <a:rPr lang="en-US" b="1" i="1" dirty="0"/>
              <a:t> </a:t>
            </a:r>
            <a:r>
              <a:rPr lang="en-US" dirty="0"/>
              <a:t>also offers methodological reflections on what he is doing, why he is not a nihilist or even really a skeptic, and how his practice fits into the overall Buddhist project.  For </a:t>
            </a:r>
            <a:r>
              <a:rPr lang="en-US" i="1" dirty="0"/>
              <a:t>Nāgārjuna</a:t>
            </a:r>
            <a:r>
              <a:rPr lang="en-US" b="1" i="1" dirty="0"/>
              <a:t> </a:t>
            </a:r>
            <a:r>
              <a:rPr lang="en-US" dirty="0"/>
              <a:t>this project is a deep “letting-go,” which nevertheless also facilitates compassionate reengagement.</a:t>
            </a:r>
          </a:p>
          <a:p>
            <a:pPr marL="0" indent="0">
              <a:buNone/>
            </a:pPr>
            <a:endParaRPr lang="en-US" dirty="0"/>
          </a:p>
        </p:txBody>
      </p:sp>
      <p:sp>
        <p:nvSpPr>
          <p:cNvPr id="5" name="Rectangle 2">
            <a:extLst>
              <a:ext uri="{FF2B5EF4-FFF2-40B4-BE49-F238E27FC236}">
                <a16:creationId xmlns:a16="http://schemas.microsoft.com/office/drawing/2014/main" id="{40A8A07D-1BE4-5549-993F-379FBEA18D7C}"/>
              </a:ext>
            </a:extLst>
          </p:cNvPr>
          <p:cNvSpPr>
            <a:spLocks noChangeArrowheads="1"/>
          </p:cNvSpPr>
          <p:nvPr/>
        </p:nvSpPr>
        <p:spPr bwMode="auto">
          <a:xfrm>
            <a:off x="8408505" y="3429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1500927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0C799-8B0C-EB4E-9742-15C522943696}"/>
              </a:ext>
            </a:extLst>
          </p:cNvPr>
          <p:cNvSpPr>
            <a:spLocks noGrp="1"/>
          </p:cNvSpPr>
          <p:nvPr>
            <p:ph type="title"/>
          </p:nvPr>
        </p:nvSpPr>
        <p:spPr/>
        <p:txBody>
          <a:bodyPr/>
          <a:lstStyle/>
          <a:p>
            <a:r>
              <a:rPr lang="en-US" i="1" dirty="0" err="1"/>
              <a:t>Nāgārjuna’s</a:t>
            </a:r>
            <a:r>
              <a:rPr lang="en-US" dirty="0"/>
              <a:t> </a:t>
            </a:r>
            <a:r>
              <a:rPr lang="en-US" b="1" i="1" dirty="0" err="1"/>
              <a:t>Mūlamadhyamakakārikā</a:t>
            </a:r>
            <a:endParaRPr lang="en-US" dirty="0"/>
          </a:p>
        </p:txBody>
      </p:sp>
      <p:sp>
        <p:nvSpPr>
          <p:cNvPr id="3" name="Content Placeholder 2">
            <a:extLst>
              <a:ext uri="{FF2B5EF4-FFF2-40B4-BE49-F238E27FC236}">
                <a16:creationId xmlns:a16="http://schemas.microsoft.com/office/drawing/2014/main" id="{9F79EEE5-C03A-BB49-AF3E-E3A360142AFE}"/>
              </a:ext>
            </a:extLst>
          </p:cNvPr>
          <p:cNvSpPr>
            <a:spLocks noGrp="1"/>
          </p:cNvSpPr>
          <p:nvPr>
            <p:ph idx="1"/>
          </p:nvPr>
        </p:nvSpPr>
        <p:spPr>
          <a:xfrm>
            <a:off x="1154954" y="3955774"/>
            <a:ext cx="8825659" cy="1857289"/>
          </a:xfrm>
        </p:spPr>
        <p:txBody>
          <a:bodyPr/>
          <a:lstStyle/>
          <a:p>
            <a:pPr marL="0" indent="0">
              <a:buNone/>
            </a:pPr>
            <a:r>
              <a:rPr lang="en-US" i="1" dirty="0" err="1"/>
              <a:t>Nāgārjuna’s</a:t>
            </a:r>
            <a:r>
              <a:rPr lang="en-US" dirty="0"/>
              <a:t> </a:t>
            </a:r>
            <a:r>
              <a:rPr lang="en-US" b="1" i="1" dirty="0" err="1"/>
              <a:t>Mūlamadhyamakakārikā</a:t>
            </a:r>
            <a:r>
              <a:rPr lang="en-US" dirty="0"/>
              <a:t> (or </a:t>
            </a:r>
            <a:r>
              <a:rPr lang="en-US" b="1" i="1" dirty="0"/>
              <a:t>Fundamental Verses on the Middle Way</a:t>
            </a:r>
            <a:r>
              <a:rPr lang="en-US" dirty="0"/>
              <a:t>) is a foundational text of the </a:t>
            </a:r>
            <a:r>
              <a:rPr lang="en-US" i="1" dirty="0" err="1"/>
              <a:t>Madhyamaka</a:t>
            </a:r>
            <a:r>
              <a:rPr lang="en-US" dirty="0"/>
              <a:t> school of </a:t>
            </a:r>
            <a:r>
              <a:rPr lang="en-US" i="1" dirty="0"/>
              <a:t>Mahāyāna</a:t>
            </a:r>
            <a:r>
              <a:rPr lang="en-US" dirty="0"/>
              <a:t> philosophy, composed by </a:t>
            </a:r>
            <a:r>
              <a:rPr lang="en-US" i="1" dirty="0"/>
              <a:t>Nāgārjuna</a:t>
            </a:r>
            <a:r>
              <a:rPr lang="en-US" dirty="0"/>
              <a:t> in approximately the second-third century CE. A collection of 27 chapters in Sanskrit verse, it is widely regarded as the most influential text of Buddhist philosophy and has had a major impact on its subsequent development. </a:t>
            </a:r>
          </a:p>
        </p:txBody>
      </p:sp>
    </p:spTree>
    <p:extLst>
      <p:ext uri="{BB962C8B-B14F-4D97-AF65-F5344CB8AC3E}">
        <p14:creationId xmlns:p14="http://schemas.microsoft.com/office/powerpoint/2010/main" val="29085331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1A30257-A476-DA4D-9630-C9688DE4A64C}"/>
              </a:ext>
            </a:extLst>
          </p:cNvPr>
          <p:cNvSpPr>
            <a:spLocks noGrp="1"/>
          </p:cNvSpPr>
          <p:nvPr>
            <p:ph type="title"/>
          </p:nvPr>
        </p:nvSpPr>
        <p:spPr>
          <a:xfrm>
            <a:off x="1052787" y="646042"/>
            <a:ext cx="9211559" cy="1110735"/>
          </a:xfrm>
        </p:spPr>
        <p:txBody>
          <a:bodyPr/>
          <a:lstStyle/>
          <a:p>
            <a:r>
              <a:rPr lang="en-US" b="1" i="1" dirty="0" err="1"/>
              <a:t>Mūlamadhyamakakārikā</a:t>
            </a:r>
            <a:r>
              <a:rPr lang="en-US" dirty="0"/>
              <a:t> (</a:t>
            </a:r>
            <a:r>
              <a:rPr lang="en-US" b="1" i="1" dirty="0"/>
              <a:t>Fundamental Verses on the Middle Way</a:t>
            </a:r>
            <a:r>
              <a:rPr lang="en-US" dirty="0"/>
              <a:t>)</a:t>
            </a:r>
          </a:p>
        </p:txBody>
      </p:sp>
      <p:sp>
        <p:nvSpPr>
          <p:cNvPr id="7" name="Rectangle 2">
            <a:extLst>
              <a:ext uri="{FF2B5EF4-FFF2-40B4-BE49-F238E27FC236}">
                <a16:creationId xmlns:a16="http://schemas.microsoft.com/office/drawing/2014/main" id="{1E651784-D1AA-194E-87F9-CE6A00EBDD15}"/>
              </a:ext>
            </a:extLst>
          </p:cNvPr>
          <p:cNvSpPr>
            <a:spLocks noChangeArrowheads="1"/>
          </p:cNvSpPr>
          <p:nvPr/>
        </p:nvSpPr>
        <p:spPr bwMode="auto">
          <a:xfrm flipV="1">
            <a:off x="-1596812" y="3109179"/>
            <a:ext cx="21941139" cy="55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3073" name="Picture 3" descr="A picture containing photo, many, computer, old&#10;&#10;Description automatically generated">
            <a:extLst>
              <a:ext uri="{FF2B5EF4-FFF2-40B4-BE49-F238E27FC236}">
                <a16:creationId xmlns:a16="http://schemas.microsoft.com/office/drawing/2014/main" id="{4156E1BC-D441-D242-BF08-B86C675DF7C5}"/>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199504" y="2274339"/>
            <a:ext cx="3039762" cy="445679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4">
            <a:extLst>
              <a:ext uri="{FF2B5EF4-FFF2-40B4-BE49-F238E27FC236}">
                <a16:creationId xmlns:a16="http://schemas.microsoft.com/office/drawing/2014/main" id="{6D960377-2EEE-A54C-B156-72C475AA30C3}"/>
              </a:ext>
            </a:extLst>
          </p:cNvPr>
          <p:cNvSpPr>
            <a:spLocks noChangeArrowheads="1"/>
          </p:cNvSpPr>
          <p:nvPr/>
        </p:nvSpPr>
        <p:spPr bwMode="auto">
          <a:xfrm flipV="1">
            <a:off x="764309" y="3811439"/>
            <a:ext cx="20866566" cy="47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3075" name="Picture 4" descr="A screenshot of a cell phone&#10;&#10;Description automatically generated">
            <a:extLst>
              <a:ext uri="{FF2B5EF4-FFF2-40B4-BE49-F238E27FC236}">
                <a16:creationId xmlns:a16="http://schemas.microsoft.com/office/drawing/2014/main" id="{2F2CF837-0183-0948-9DF6-9ADF636A0BDD}"/>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7500552" y="2214689"/>
            <a:ext cx="2763794" cy="4516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42496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08C69-DAD3-6E49-AF2C-FF8DDA28985D}"/>
              </a:ext>
            </a:extLst>
          </p:cNvPr>
          <p:cNvSpPr>
            <a:spLocks noGrp="1"/>
          </p:cNvSpPr>
          <p:nvPr>
            <p:ph type="title"/>
          </p:nvPr>
        </p:nvSpPr>
        <p:spPr/>
        <p:txBody>
          <a:bodyPr/>
          <a:lstStyle/>
          <a:p>
            <a:r>
              <a:rPr lang="en-US" b="1" i="1" dirty="0"/>
              <a:t>Nāgārjuna</a:t>
            </a:r>
            <a:endParaRPr lang="en-US" dirty="0"/>
          </a:p>
        </p:txBody>
      </p:sp>
      <p:sp>
        <p:nvSpPr>
          <p:cNvPr id="3" name="Content Placeholder 2">
            <a:extLst>
              <a:ext uri="{FF2B5EF4-FFF2-40B4-BE49-F238E27FC236}">
                <a16:creationId xmlns:a16="http://schemas.microsoft.com/office/drawing/2014/main" id="{510092AB-F47B-9C46-ADB4-4FD980AF5C01}"/>
              </a:ext>
            </a:extLst>
          </p:cNvPr>
          <p:cNvSpPr>
            <a:spLocks noGrp="1"/>
          </p:cNvSpPr>
          <p:nvPr>
            <p:ph idx="1"/>
          </p:nvPr>
        </p:nvSpPr>
        <p:spPr>
          <a:xfrm>
            <a:off x="785192" y="3429000"/>
            <a:ext cx="10823712" cy="1262270"/>
          </a:xfrm>
        </p:spPr>
        <p:txBody>
          <a:bodyPr>
            <a:normAutofit/>
          </a:bodyPr>
          <a:lstStyle/>
          <a:p>
            <a:pPr marL="0" indent="0">
              <a:buNone/>
            </a:pPr>
            <a:r>
              <a:rPr lang="en-US" b="1" i="1" dirty="0"/>
              <a:t>Nāgārjuna</a:t>
            </a:r>
            <a:r>
              <a:rPr lang="en-US" dirty="0"/>
              <a:t> developed his doctrine of emptiness (</a:t>
            </a:r>
            <a:r>
              <a:rPr lang="en-US" i="1" dirty="0" err="1"/>
              <a:t>śūnyatā</a:t>
            </a:r>
            <a:r>
              <a:rPr lang="en-US" dirty="0"/>
              <a:t> or </a:t>
            </a:r>
            <a:r>
              <a:rPr lang="en-US" i="1" dirty="0" err="1"/>
              <a:t>suññatā</a:t>
            </a:r>
            <a:r>
              <a:rPr lang="en-US" dirty="0"/>
              <a:t>) in the </a:t>
            </a:r>
            <a:r>
              <a:rPr lang="en-US" i="1" dirty="0" err="1"/>
              <a:t>Mūlamadhyamakakārikā</a:t>
            </a:r>
            <a:r>
              <a:rPr lang="en-US" dirty="0"/>
              <a:t>, a thoroughgoing analysis of a wide range of topics. Examining, among other things, the Buddha, the Four Noble Truths, and </a:t>
            </a:r>
            <a:r>
              <a:rPr lang="en-US" i="1" dirty="0"/>
              <a:t>nirvana</a:t>
            </a:r>
            <a:r>
              <a:rPr lang="en-US" dirty="0"/>
              <a:t>, </a:t>
            </a:r>
          </a:p>
        </p:txBody>
      </p:sp>
    </p:spTree>
    <p:extLst>
      <p:ext uri="{BB962C8B-B14F-4D97-AF65-F5344CB8AC3E}">
        <p14:creationId xmlns:p14="http://schemas.microsoft.com/office/powerpoint/2010/main" val="18791292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08C69-DAD3-6E49-AF2C-FF8DDA28985D}"/>
              </a:ext>
            </a:extLst>
          </p:cNvPr>
          <p:cNvSpPr>
            <a:spLocks noGrp="1"/>
          </p:cNvSpPr>
          <p:nvPr>
            <p:ph type="title"/>
          </p:nvPr>
        </p:nvSpPr>
        <p:spPr/>
        <p:txBody>
          <a:bodyPr/>
          <a:lstStyle/>
          <a:p>
            <a:r>
              <a:rPr lang="en-US" b="1" i="1" dirty="0"/>
              <a:t>Nāgārjuna</a:t>
            </a:r>
            <a:endParaRPr lang="en-US" dirty="0"/>
          </a:p>
        </p:txBody>
      </p:sp>
      <p:sp>
        <p:nvSpPr>
          <p:cNvPr id="3" name="Content Placeholder 2">
            <a:extLst>
              <a:ext uri="{FF2B5EF4-FFF2-40B4-BE49-F238E27FC236}">
                <a16:creationId xmlns:a16="http://schemas.microsoft.com/office/drawing/2014/main" id="{510092AB-F47B-9C46-ADB4-4FD980AF5C01}"/>
              </a:ext>
            </a:extLst>
          </p:cNvPr>
          <p:cNvSpPr>
            <a:spLocks noGrp="1"/>
          </p:cNvSpPr>
          <p:nvPr>
            <p:ph idx="1"/>
          </p:nvPr>
        </p:nvSpPr>
        <p:spPr>
          <a:xfrm>
            <a:off x="824949" y="3429000"/>
            <a:ext cx="10823712" cy="1262270"/>
          </a:xfrm>
        </p:spPr>
        <p:txBody>
          <a:bodyPr>
            <a:normAutofit/>
          </a:bodyPr>
          <a:lstStyle/>
          <a:p>
            <a:pPr marL="0" indent="0">
              <a:buNone/>
            </a:pPr>
            <a:r>
              <a:rPr lang="en-US" i="1" dirty="0"/>
              <a:t>Nāgārjuna</a:t>
            </a:r>
            <a:r>
              <a:rPr lang="en-US" dirty="0"/>
              <a:t> demonstrates that each lacks the autonomy and independence that is falsely ascribed to it. His approach generally is to consider the various ways in which a given entity could exist and then to show that none of them is tenable because of the absurdities that would be entailed. </a:t>
            </a:r>
          </a:p>
        </p:txBody>
      </p:sp>
    </p:spTree>
    <p:extLst>
      <p:ext uri="{BB962C8B-B14F-4D97-AF65-F5344CB8AC3E}">
        <p14:creationId xmlns:p14="http://schemas.microsoft.com/office/powerpoint/2010/main" val="20237678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08C69-DAD3-6E49-AF2C-FF8DDA28985D}"/>
              </a:ext>
            </a:extLst>
          </p:cNvPr>
          <p:cNvSpPr>
            <a:spLocks noGrp="1"/>
          </p:cNvSpPr>
          <p:nvPr>
            <p:ph type="title"/>
          </p:nvPr>
        </p:nvSpPr>
        <p:spPr/>
        <p:txBody>
          <a:bodyPr/>
          <a:lstStyle/>
          <a:p>
            <a:r>
              <a:rPr lang="en-US" b="1" i="1" dirty="0"/>
              <a:t>Nāgārjuna</a:t>
            </a:r>
            <a:endParaRPr lang="en-US" dirty="0"/>
          </a:p>
        </p:txBody>
      </p:sp>
      <p:sp>
        <p:nvSpPr>
          <p:cNvPr id="3" name="Content Placeholder 2">
            <a:extLst>
              <a:ext uri="{FF2B5EF4-FFF2-40B4-BE49-F238E27FC236}">
                <a16:creationId xmlns:a16="http://schemas.microsoft.com/office/drawing/2014/main" id="{510092AB-F47B-9C46-ADB4-4FD980AF5C01}"/>
              </a:ext>
            </a:extLst>
          </p:cNvPr>
          <p:cNvSpPr>
            <a:spLocks noGrp="1"/>
          </p:cNvSpPr>
          <p:nvPr>
            <p:ph idx="1"/>
          </p:nvPr>
        </p:nvSpPr>
        <p:spPr>
          <a:xfrm>
            <a:off x="684144" y="3429000"/>
            <a:ext cx="10823712" cy="2236305"/>
          </a:xfrm>
        </p:spPr>
        <p:txBody>
          <a:bodyPr>
            <a:normAutofit/>
          </a:bodyPr>
          <a:lstStyle/>
          <a:p>
            <a:pPr marL="0" indent="0">
              <a:buNone/>
            </a:pPr>
            <a:r>
              <a:rPr lang="en-US" dirty="0"/>
              <a:t>In the case of something that is regarded to be the effect of a cause, he shows that it cannot be produced from itself (because an effect is the product of a cause), from something other than itself (because there must be a link between cause and effect), from something that is both the same as and different from itself (because the former two options are not possible), or from something that is neither the same as nor different from itself (because no such thing exists). The purpose of </a:t>
            </a:r>
            <a:r>
              <a:rPr lang="en-US" i="1" dirty="0" err="1"/>
              <a:t>Nāgārjuna</a:t>
            </a:r>
            <a:r>
              <a:rPr lang="en-US" dirty="0" err="1"/>
              <a:t>’s</a:t>
            </a:r>
            <a:r>
              <a:rPr lang="en-US" dirty="0"/>
              <a:t> analysis is to destroy </a:t>
            </a:r>
            <a:r>
              <a:rPr lang="en-US" i="1" dirty="0" err="1"/>
              <a:t>vikalpa</a:t>
            </a:r>
            <a:r>
              <a:rPr lang="en-US" dirty="0"/>
              <a:t> (“misconceptions”) and point the way toward the abandonment of all philosophical views (</a:t>
            </a:r>
            <a:r>
              <a:rPr lang="en-US" i="1" dirty="0" err="1"/>
              <a:t>drishti</a:t>
            </a:r>
            <a:r>
              <a:rPr lang="en-US" i="1" dirty="0"/>
              <a:t> or </a:t>
            </a:r>
            <a:r>
              <a:rPr lang="en-US" i="1" dirty="0" err="1"/>
              <a:t>diṭṭhi</a:t>
            </a:r>
            <a:r>
              <a:rPr lang="en-US" dirty="0"/>
              <a:t>).</a:t>
            </a:r>
          </a:p>
        </p:txBody>
      </p:sp>
    </p:spTree>
    <p:extLst>
      <p:ext uri="{BB962C8B-B14F-4D97-AF65-F5344CB8AC3E}">
        <p14:creationId xmlns:p14="http://schemas.microsoft.com/office/powerpoint/2010/main" val="26865052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7B392FD-45B7-E843-9A01-854A9EE218B9}"/>
              </a:ext>
            </a:extLst>
          </p:cNvPr>
          <p:cNvSpPr>
            <a:spLocks noGrp="1"/>
          </p:cNvSpPr>
          <p:nvPr>
            <p:ph type="title"/>
          </p:nvPr>
        </p:nvSpPr>
        <p:spPr/>
        <p:txBody>
          <a:bodyPr/>
          <a:lstStyle/>
          <a:p>
            <a:r>
              <a:rPr lang="en-US" i="1" dirty="0" err="1"/>
              <a:t>Madhyamaka</a:t>
            </a:r>
            <a:r>
              <a:rPr lang="en-US" dirty="0"/>
              <a:t> School</a:t>
            </a:r>
          </a:p>
        </p:txBody>
      </p:sp>
      <p:sp>
        <p:nvSpPr>
          <p:cNvPr id="6" name="Content Placeholder 5">
            <a:extLst>
              <a:ext uri="{FF2B5EF4-FFF2-40B4-BE49-F238E27FC236}">
                <a16:creationId xmlns:a16="http://schemas.microsoft.com/office/drawing/2014/main" id="{ABF0F3C7-94BB-C640-B0B2-3513ADF6CB8A}"/>
              </a:ext>
            </a:extLst>
          </p:cNvPr>
          <p:cNvSpPr>
            <a:spLocks noGrp="1"/>
          </p:cNvSpPr>
          <p:nvPr>
            <p:ph idx="1"/>
          </p:nvPr>
        </p:nvSpPr>
        <p:spPr>
          <a:xfrm>
            <a:off x="1311316" y="3279729"/>
            <a:ext cx="9569368" cy="2703995"/>
          </a:xfrm>
        </p:spPr>
        <p:txBody>
          <a:bodyPr/>
          <a:lstStyle/>
          <a:p>
            <a:pPr marL="0" indent="0">
              <a:buNone/>
            </a:pPr>
            <a:r>
              <a:rPr lang="en-US" dirty="0"/>
              <a:t>The </a:t>
            </a:r>
            <a:r>
              <a:rPr lang="en-US" i="1" dirty="0" err="1"/>
              <a:t>Madhyamaka</a:t>
            </a:r>
            <a:r>
              <a:rPr lang="en-US" dirty="0"/>
              <a:t> school proclaims a middle way that rejects belief in the existence of an eternal self and inherently existent phenomena as well as the belief that such selves and phenomena do not exist at all. This school reinterprets the teaching of </a:t>
            </a:r>
            <a:r>
              <a:rPr lang="en-US" i="1" dirty="0"/>
              <a:t>paṭiccasamuppāda</a:t>
            </a:r>
            <a:r>
              <a:rPr lang="en-US" dirty="0"/>
              <a:t> (Dependent Origination) to mean that because various causes and conditions produce phenomena, all are empty of any inherent existence. </a:t>
            </a:r>
            <a:r>
              <a:rPr lang="en-US" i="1" dirty="0" err="1"/>
              <a:t>śūnyatā</a:t>
            </a:r>
            <a:r>
              <a:rPr lang="en-US" i="1" dirty="0"/>
              <a:t> </a:t>
            </a:r>
            <a:r>
              <a:rPr lang="en-US" dirty="0"/>
              <a:t>(Pāli = </a:t>
            </a:r>
            <a:r>
              <a:rPr lang="en-US" i="1" dirty="0" err="1"/>
              <a:t>suññatā</a:t>
            </a:r>
            <a:r>
              <a:rPr lang="en-US" dirty="0"/>
              <a:t>; emptiness) means that no phenomena and no persons are unoriginated and unrelated. Emptiness itself is empty. Since everything is empty, there is no real difference between good and bad, pure and impure, or </a:t>
            </a:r>
            <a:r>
              <a:rPr lang="en-US" i="1" dirty="0" err="1"/>
              <a:t>saṃsāra</a:t>
            </a:r>
            <a:r>
              <a:rPr lang="en-US" dirty="0"/>
              <a:t> and </a:t>
            </a:r>
            <a:r>
              <a:rPr lang="en-US" i="1" dirty="0"/>
              <a:t>nirvana</a:t>
            </a:r>
            <a:r>
              <a:rPr lang="en-US" dirty="0"/>
              <a:t>.</a:t>
            </a:r>
          </a:p>
        </p:txBody>
      </p:sp>
    </p:spTree>
    <p:extLst>
      <p:ext uri="{BB962C8B-B14F-4D97-AF65-F5344CB8AC3E}">
        <p14:creationId xmlns:p14="http://schemas.microsoft.com/office/powerpoint/2010/main" val="16101873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9215F-BD6D-8A43-9129-4057A74CD4DD}"/>
              </a:ext>
            </a:extLst>
          </p:cNvPr>
          <p:cNvSpPr>
            <a:spLocks noGrp="1"/>
          </p:cNvSpPr>
          <p:nvPr>
            <p:ph type="title"/>
          </p:nvPr>
        </p:nvSpPr>
        <p:spPr/>
        <p:txBody>
          <a:bodyPr/>
          <a:lstStyle/>
          <a:p>
            <a:r>
              <a:rPr lang="en-US" dirty="0"/>
              <a:t>Middle Way</a:t>
            </a:r>
          </a:p>
        </p:txBody>
      </p:sp>
      <p:sp>
        <p:nvSpPr>
          <p:cNvPr id="3" name="Content Placeholder 2">
            <a:extLst>
              <a:ext uri="{FF2B5EF4-FFF2-40B4-BE49-F238E27FC236}">
                <a16:creationId xmlns:a16="http://schemas.microsoft.com/office/drawing/2014/main" id="{3491E1AF-F8A0-3849-B586-7CA480B818F4}"/>
              </a:ext>
            </a:extLst>
          </p:cNvPr>
          <p:cNvSpPr>
            <a:spLocks noGrp="1"/>
          </p:cNvSpPr>
          <p:nvPr>
            <p:ph idx="1"/>
          </p:nvPr>
        </p:nvSpPr>
        <p:spPr>
          <a:xfrm>
            <a:off x="1035685" y="2832099"/>
            <a:ext cx="9768150" cy="3416300"/>
          </a:xfrm>
        </p:spPr>
        <p:txBody>
          <a:bodyPr>
            <a:normAutofit/>
          </a:bodyPr>
          <a:lstStyle/>
          <a:p>
            <a:pPr marL="0" indent="0">
              <a:buNone/>
            </a:pPr>
            <a:r>
              <a:rPr lang="en-US" dirty="0"/>
              <a:t>In his first sermon, the Buddha prescribed a “middle way” between the extremes of self-indulgence and self-mortification. </a:t>
            </a:r>
            <a:r>
              <a:rPr lang="en-US" i="1" dirty="0"/>
              <a:t>Nāgārjuna</a:t>
            </a:r>
            <a:r>
              <a:rPr lang="en-US" dirty="0"/>
              <a:t>, citing SN 12.15, expanded the notion of the middle way into the philosophical sphere, identifying a middle way between existence and nonexistence, or between permanence and annihilation. </a:t>
            </a:r>
          </a:p>
          <a:p>
            <a:pPr marL="0" indent="0">
              <a:buNone/>
            </a:pPr>
            <a:r>
              <a:rPr lang="en-US" dirty="0"/>
              <a:t>For </a:t>
            </a:r>
            <a:r>
              <a:rPr lang="en-US" i="1" dirty="0"/>
              <a:t>Nāgārjuna</a:t>
            </a:r>
            <a:r>
              <a:rPr lang="en-US" dirty="0"/>
              <a:t>, the ignorance that is the source of all suffering is the belief in </a:t>
            </a:r>
            <a:r>
              <a:rPr lang="en-US" i="1" dirty="0" err="1"/>
              <a:t>svabhava</a:t>
            </a:r>
            <a:r>
              <a:rPr lang="en-US" dirty="0"/>
              <a:t>, a term that literally means “own being” and has been rendered as “intrinsic existence” and “self nature.” It is the belief that things exist autonomously, independently, and permanently. To hold this belief is to succumb to the extreme of permanence. It is equally mistaken, however, to believe that nothing exists; this is the extreme of annihilation. Emptiness, which for </a:t>
            </a:r>
            <a:r>
              <a:rPr lang="en-US" i="1" dirty="0"/>
              <a:t>Nāgārjuna</a:t>
            </a:r>
            <a:r>
              <a:rPr lang="en-US" dirty="0"/>
              <a:t> is the true nature of reality, is not the absence of existence but the absence of intrinsic existence.</a:t>
            </a:r>
          </a:p>
        </p:txBody>
      </p:sp>
    </p:spTree>
    <p:extLst>
      <p:ext uri="{BB962C8B-B14F-4D97-AF65-F5344CB8AC3E}">
        <p14:creationId xmlns:p14="http://schemas.microsoft.com/office/powerpoint/2010/main" val="12813061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156ED-F78B-9A40-8CE7-5E58C266335A}"/>
              </a:ext>
            </a:extLst>
          </p:cNvPr>
          <p:cNvSpPr>
            <a:spLocks noGrp="1"/>
          </p:cNvSpPr>
          <p:nvPr>
            <p:ph type="title"/>
          </p:nvPr>
        </p:nvSpPr>
        <p:spPr/>
        <p:txBody>
          <a:bodyPr/>
          <a:lstStyle/>
          <a:p>
            <a:r>
              <a:rPr lang="en-US" i="1" dirty="0" err="1"/>
              <a:t>Madhyamaka</a:t>
            </a:r>
            <a:r>
              <a:rPr lang="en-US" i="1" dirty="0"/>
              <a:t> </a:t>
            </a:r>
            <a:r>
              <a:rPr lang="en-US" dirty="0"/>
              <a:t>Main Tenet </a:t>
            </a:r>
          </a:p>
        </p:txBody>
      </p:sp>
      <p:sp>
        <p:nvSpPr>
          <p:cNvPr id="3" name="Content Placeholder 2">
            <a:extLst>
              <a:ext uri="{FF2B5EF4-FFF2-40B4-BE49-F238E27FC236}">
                <a16:creationId xmlns:a16="http://schemas.microsoft.com/office/drawing/2014/main" id="{745FB8CD-BFEB-C741-AFB3-AEA8E844D70F}"/>
              </a:ext>
            </a:extLst>
          </p:cNvPr>
          <p:cNvSpPr>
            <a:spLocks noGrp="1"/>
          </p:cNvSpPr>
          <p:nvPr>
            <p:ph idx="1"/>
          </p:nvPr>
        </p:nvSpPr>
        <p:spPr>
          <a:xfrm>
            <a:off x="1154954" y="2415209"/>
            <a:ext cx="9847663" cy="4214191"/>
          </a:xfrm>
        </p:spPr>
        <p:txBody>
          <a:bodyPr>
            <a:normAutofit/>
          </a:bodyPr>
          <a:lstStyle/>
          <a:p>
            <a:pPr marL="0" indent="0">
              <a:buNone/>
            </a:pPr>
            <a:r>
              <a:rPr lang="en-US" dirty="0"/>
              <a:t>The main tenet of the </a:t>
            </a:r>
            <a:r>
              <a:rPr lang="en-US" i="1" dirty="0" err="1"/>
              <a:t>Madhyamaka</a:t>
            </a:r>
            <a:r>
              <a:rPr lang="en-US" dirty="0"/>
              <a:t>, or middle way position, is that because all phenomena are dependently co-arisen, they are empty of "inherent existence." </a:t>
            </a:r>
            <a:r>
              <a:rPr lang="en-US" i="1" dirty="0"/>
              <a:t>Nāgārjuna</a:t>
            </a:r>
            <a:r>
              <a:rPr lang="en-US" dirty="0"/>
              <a:t> states:</a:t>
            </a:r>
          </a:p>
          <a:p>
            <a:pPr marL="3086100" lvl="7" indent="0">
              <a:buNone/>
            </a:pPr>
            <a:r>
              <a:rPr lang="en-US" sz="1500" dirty="0"/>
              <a:t>Whatever arises dependently </a:t>
            </a:r>
          </a:p>
          <a:p>
            <a:pPr marL="3086100" lvl="7" indent="0">
              <a:buNone/>
            </a:pPr>
            <a:r>
              <a:rPr lang="en-US" sz="1500" dirty="0"/>
              <a:t>Is explained as empty. </a:t>
            </a:r>
          </a:p>
          <a:p>
            <a:pPr marL="3086100" lvl="7" indent="0">
              <a:buNone/>
            </a:pPr>
            <a:r>
              <a:rPr lang="en-US" sz="1500" dirty="0"/>
              <a:t>Thus dependent attribution </a:t>
            </a:r>
          </a:p>
          <a:p>
            <a:pPr marL="3086100" lvl="7" indent="0">
              <a:buNone/>
            </a:pPr>
            <a:r>
              <a:rPr lang="en-US" sz="1500" dirty="0"/>
              <a:t>Is the middle way.</a:t>
            </a:r>
          </a:p>
          <a:p>
            <a:pPr marL="3086100" lvl="7" indent="0">
              <a:buNone/>
            </a:pPr>
            <a:r>
              <a:rPr lang="en-US" sz="1500" dirty="0"/>
              <a:t> </a:t>
            </a:r>
          </a:p>
          <a:p>
            <a:pPr marL="3086100" lvl="7" indent="0">
              <a:buNone/>
            </a:pPr>
            <a:r>
              <a:rPr lang="en-US" sz="1500" dirty="0"/>
              <a:t>Since there is nothing whatever</a:t>
            </a:r>
          </a:p>
          <a:p>
            <a:pPr marL="3086100" lvl="7" indent="0">
              <a:buNone/>
            </a:pPr>
            <a:r>
              <a:rPr lang="en-US" sz="1500" dirty="0"/>
              <a:t>That is not dependently existent, </a:t>
            </a:r>
          </a:p>
          <a:p>
            <a:pPr marL="3086100" lvl="7" indent="0">
              <a:buNone/>
            </a:pPr>
            <a:r>
              <a:rPr lang="en-US" sz="1500" dirty="0"/>
              <a:t>For that reason there is nothing </a:t>
            </a:r>
          </a:p>
          <a:p>
            <a:pPr marL="3086100" lvl="7" indent="0">
              <a:buNone/>
            </a:pPr>
            <a:r>
              <a:rPr lang="en-US" sz="1500" dirty="0"/>
              <a:t>Whatsoever that is not empty.</a:t>
            </a:r>
          </a:p>
          <a:p>
            <a:pPr marL="0" indent="0">
              <a:buNone/>
            </a:pPr>
            <a:endParaRPr lang="en-US" dirty="0"/>
          </a:p>
        </p:txBody>
      </p:sp>
    </p:spTree>
    <p:extLst>
      <p:ext uri="{BB962C8B-B14F-4D97-AF65-F5344CB8AC3E}">
        <p14:creationId xmlns:p14="http://schemas.microsoft.com/office/powerpoint/2010/main" val="36380657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94D63-530C-2B46-88ED-5A50982B61C1}"/>
              </a:ext>
            </a:extLst>
          </p:cNvPr>
          <p:cNvSpPr>
            <a:spLocks noGrp="1"/>
          </p:cNvSpPr>
          <p:nvPr>
            <p:ph type="title"/>
          </p:nvPr>
        </p:nvSpPr>
        <p:spPr/>
        <p:txBody>
          <a:bodyPr/>
          <a:lstStyle/>
          <a:p>
            <a:r>
              <a:rPr lang="en-US" i="1" dirty="0" err="1"/>
              <a:t>śūnyatā</a:t>
            </a:r>
            <a:r>
              <a:rPr lang="en-US" dirty="0"/>
              <a:t> (Pāli: </a:t>
            </a:r>
            <a:r>
              <a:rPr lang="en-US" dirty="0" err="1"/>
              <a:t>suññatā</a:t>
            </a:r>
            <a:r>
              <a:rPr lang="en-US" dirty="0"/>
              <a:t>)</a:t>
            </a:r>
          </a:p>
        </p:txBody>
      </p:sp>
      <p:sp>
        <p:nvSpPr>
          <p:cNvPr id="3" name="Content Placeholder 2">
            <a:extLst>
              <a:ext uri="{FF2B5EF4-FFF2-40B4-BE49-F238E27FC236}">
                <a16:creationId xmlns:a16="http://schemas.microsoft.com/office/drawing/2014/main" id="{73891F19-03FD-664E-A73E-77C84ACEEB75}"/>
              </a:ext>
            </a:extLst>
          </p:cNvPr>
          <p:cNvSpPr>
            <a:spLocks noGrp="1"/>
          </p:cNvSpPr>
          <p:nvPr>
            <p:ph idx="1"/>
          </p:nvPr>
        </p:nvSpPr>
        <p:spPr>
          <a:xfrm>
            <a:off x="1012135" y="2623932"/>
            <a:ext cx="10167730" cy="4144616"/>
          </a:xfrm>
        </p:spPr>
        <p:txBody>
          <a:bodyPr>
            <a:normAutofit/>
          </a:bodyPr>
          <a:lstStyle/>
          <a:p>
            <a:pPr marL="0" indent="0">
              <a:buNone/>
            </a:pPr>
            <a:r>
              <a:rPr lang="en-US" dirty="0"/>
              <a:t>In </a:t>
            </a:r>
            <a:r>
              <a:rPr lang="en-US" i="1" dirty="0"/>
              <a:t>Mahayana</a:t>
            </a:r>
            <a:r>
              <a:rPr lang="en-US" dirty="0"/>
              <a:t>, </a:t>
            </a:r>
            <a:r>
              <a:rPr lang="en-US" i="1" dirty="0" err="1"/>
              <a:t>śūnyatā</a:t>
            </a:r>
            <a:r>
              <a:rPr lang="en-US" dirty="0"/>
              <a:t> (Pāli: </a:t>
            </a:r>
            <a:r>
              <a:rPr lang="en-US" i="1" dirty="0" err="1"/>
              <a:t>suññatā</a:t>
            </a:r>
            <a:r>
              <a:rPr lang="en-US" dirty="0"/>
              <a:t>) = emptiness or voidness) refers to the tenet that “all things are empty of intrinsic existence and nature (</a:t>
            </a:r>
            <a:r>
              <a:rPr lang="en-US" i="1" dirty="0" err="1"/>
              <a:t>svabhava</a:t>
            </a:r>
            <a:r>
              <a:rPr lang="en-US" dirty="0"/>
              <a:t>).” In Theravada Buddhism, </a:t>
            </a:r>
            <a:r>
              <a:rPr lang="en-US" b="1" i="1" dirty="0" err="1"/>
              <a:t>suññatā</a:t>
            </a:r>
            <a:r>
              <a:rPr lang="en-US" b="1" dirty="0"/>
              <a:t> often refers to the not-self (Pāli: </a:t>
            </a:r>
            <a:r>
              <a:rPr lang="en-US" b="1" i="1" dirty="0"/>
              <a:t>anattā</a:t>
            </a:r>
            <a:r>
              <a:rPr lang="en-US" dirty="0"/>
              <a:t>, Sanskrit: </a:t>
            </a:r>
            <a:r>
              <a:rPr lang="en-US" i="1" dirty="0" err="1"/>
              <a:t>anātman</a:t>
            </a:r>
            <a:r>
              <a:rPr lang="en-US" dirty="0"/>
              <a:t>) nature of the five aggregates of experience and the six sense spheres. </a:t>
            </a:r>
            <a:r>
              <a:rPr lang="en-US" i="1" dirty="0" err="1"/>
              <a:t>Suññatā</a:t>
            </a:r>
            <a:r>
              <a:rPr lang="en-US" dirty="0"/>
              <a:t> is also often used to refer to a meditative state or experience (as in MN 121).</a:t>
            </a:r>
          </a:p>
          <a:p>
            <a:pPr marL="2628900" lvl="6" indent="0">
              <a:buNone/>
            </a:pPr>
            <a:r>
              <a:rPr lang="en-US" dirty="0"/>
              <a:t>﻿</a:t>
            </a:r>
            <a:r>
              <a:rPr lang="en-US" sz="1600" dirty="0"/>
              <a:t>When emptiness is possible, </a:t>
            </a:r>
          </a:p>
          <a:p>
            <a:pPr marL="2628900" lvl="6" indent="0">
              <a:buNone/>
            </a:pPr>
            <a:r>
              <a:rPr lang="en-US" sz="1600" dirty="0"/>
              <a:t>Everything is possible; </a:t>
            </a:r>
          </a:p>
          <a:p>
            <a:pPr marL="2628900" lvl="6" indent="0">
              <a:buNone/>
            </a:pPr>
            <a:r>
              <a:rPr lang="en-US" sz="1600" dirty="0"/>
              <a:t>Were emptiness impossible,</a:t>
            </a:r>
          </a:p>
          <a:p>
            <a:pPr marL="2628900" lvl="6" indent="0">
              <a:buNone/>
            </a:pPr>
            <a:r>
              <a:rPr lang="en-US" sz="1600" dirty="0"/>
              <a:t>Nothing would be possible.</a:t>
            </a:r>
          </a:p>
          <a:p>
            <a:pPr marL="400050" lvl="1" indent="0">
              <a:buNone/>
            </a:pPr>
            <a:r>
              <a:rPr lang="en-US" dirty="0"/>
              <a:t>Batchelor translation from “Awakening” or Chapter 24 (﻿”Examination of the Four Noble Truths” in Garfield).</a:t>
            </a:r>
          </a:p>
        </p:txBody>
      </p:sp>
    </p:spTree>
    <p:extLst>
      <p:ext uri="{BB962C8B-B14F-4D97-AF65-F5344CB8AC3E}">
        <p14:creationId xmlns:p14="http://schemas.microsoft.com/office/powerpoint/2010/main" val="1033456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D2FB7-DF9D-4E4B-8775-670F068CCA1B}"/>
              </a:ext>
            </a:extLst>
          </p:cNvPr>
          <p:cNvSpPr>
            <a:spLocks noGrp="1"/>
          </p:cNvSpPr>
          <p:nvPr>
            <p:ph type="title"/>
          </p:nvPr>
        </p:nvSpPr>
        <p:spPr/>
        <p:txBody>
          <a:bodyPr/>
          <a:lstStyle/>
          <a:p>
            <a:r>
              <a:rPr lang="en-US" dirty="0"/>
              <a:t>Sanskrit and Chinese Parallels</a:t>
            </a:r>
          </a:p>
        </p:txBody>
      </p:sp>
      <p:sp>
        <p:nvSpPr>
          <p:cNvPr id="3" name="Content Placeholder 2">
            <a:extLst>
              <a:ext uri="{FF2B5EF4-FFF2-40B4-BE49-F238E27FC236}">
                <a16:creationId xmlns:a16="http://schemas.microsoft.com/office/drawing/2014/main" id="{791892D5-6B56-1A4B-94AE-7C65929E848E}"/>
              </a:ext>
            </a:extLst>
          </p:cNvPr>
          <p:cNvSpPr>
            <a:spLocks noGrp="1"/>
          </p:cNvSpPr>
          <p:nvPr>
            <p:ph idx="1"/>
          </p:nvPr>
        </p:nvSpPr>
        <p:spPr>
          <a:xfrm>
            <a:off x="1154954" y="3429000"/>
            <a:ext cx="9434787" cy="1332396"/>
          </a:xfrm>
        </p:spPr>
        <p:txBody>
          <a:bodyPr/>
          <a:lstStyle/>
          <a:p>
            <a:pPr marL="0" indent="0">
              <a:buNone/>
            </a:pPr>
            <a:r>
              <a:rPr lang="en-US" dirty="0"/>
              <a:t>A Sanskrit and a Chinese parallel text are also extant. Although there is considerable agreement across versions, the Sanskrit and Chinese texts are closely match each other and both slightly different from the Pāli version. </a:t>
            </a:r>
          </a:p>
        </p:txBody>
      </p:sp>
    </p:spTree>
    <p:extLst>
      <p:ext uri="{BB962C8B-B14F-4D97-AF65-F5344CB8AC3E}">
        <p14:creationId xmlns:p14="http://schemas.microsoft.com/office/powerpoint/2010/main" val="23407067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08C69-DAD3-6E49-AF2C-FF8DDA28985D}"/>
              </a:ext>
            </a:extLst>
          </p:cNvPr>
          <p:cNvSpPr>
            <a:spLocks noGrp="1"/>
          </p:cNvSpPr>
          <p:nvPr>
            <p:ph type="title"/>
          </p:nvPr>
        </p:nvSpPr>
        <p:spPr/>
        <p:txBody>
          <a:bodyPr/>
          <a:lstStyle/>
          <a:p>
            <a:r>
              <a:rPr lang="en-US" dirty="0"/>
              <a:t>Batchelor, Stephen. </a:t>
            </a:r>
            <a:r>
              <a:rPr lang="en-US" i="1" dirty="0"/>
              <a:t>Verses from the Center </a:t>
            </a:r>
            <a:r>
              <a:rPr lang="en-US" dirty="0"/>
              <a:t>-- </a:t>
            </a:r>
            <a:r>
              <a:rPr lang="en-US" b="1" dirty="0"/>
              <a:t>Self</a:t>
            </a:r>
          </a:p>
        </p:txBody>
      </p:sp>
      <p:sp>
        <p:nvSpPr>
          <p:cNvPr id="3" name="Content Placeholder 2">
            <a:extLst>
              <a:ext uri="{FF2B5EF4-FFF2-40B4-BE49-F238E27FC236}">
                <a16:creationId xmlns:a16="http://schemas.microsoft.com/office/drawing/2014/main" id="{510092AB-F47B-9C46-ADB4-4FD980AF5C01}"/>
              </a:ext>
            </a:extLst>
          </p:cNvPr>
          <p:cNvSpPr>
            <a:spLocks noGrp="1"/>
          </p:cNvSpPr>
          <p:nvPr>
            <p:ph idx="1"/>
          </p:nvPr>
        </p:nvSpPr>
        <p:spPr>
          <a:xfrm>
            <a:off x="3688638" y="2504661"/>
            <a:ext cx="3845223" cy="4164496"/>
          </a:xfrm>
        </p:spPr>
        <p:txBody>
          <a:bodyPr>
            <a:normAutofit fontScale="92500" lnSpcReduction="10000"/>
          </a:bodyPr>
          <a:lstStyle/>
          <a:p>
            <a:pPr marL="0" indent="0">
              <a:buNone/>
            </a:pPr>
            <a:r>
              <a:rPr lang="en-US" dirty="0"/>
              <a:t>Were mind and matter me, </a:t>
            </a:r>
          </a:p>
          <a:p>
            <a:pPr marL="0" indent="0">
              <a:buNone/>
            </a:pPr>
            <a:r>
              <a:rPr lang="en-US" dirty="0"/>
              <a:t>I would come and go like them. </a:t>
            </a:r>
          </a:p>
          <a:p>
            <a:pPr marL="0" indent="0">
              <a:buNone/>
            </a:pPr>
            <a:r>
              <a:rPr lang="en-US" dirty="0"/>
              <a:t>If I were something else, </a:t>
            </a:r>
          </a:p>
          <a:p>
            <a:pPr marL="0" indent="0">
              <a:buNone/>
            </a:pPr>
            <a:r>
              <a:rPr lang="en-US" dirty="0"/>
              <a:t>They would say nothing about me. </a:t>
            </a:r>
          </a:p>
          <a:p>
            <a:pPr marL="0" indent="0">
              <a:buNone/>
            </a:pPr>
            <a:r>
              <a:rPr lang="en-US" dirty="0"/>
              <a:t> </a:t>
            </a:r>
          </a:p>
          <a:p>
            <a:pPr marL="0" indent="0">
              <a:buNone/>
            </a:pPr>
            <a:r>
              <a:rPr lang="en-US" dirty="0"/>
              <a:t>What is mine </a:t>
            </a:r>
          </a:p>
          <a:p>
            <a:pPr marL="0" indent="0">
              <a:buNone/>
            </a:pPr>
            <a:r>
              <a:rPr lang="en-US" dirty="0"/>
              <a:t>When there is no me? </a:t>
            </a:r>
          </a:p>
          <a:p>
            <a:pPr marL="0" indent="0">
              <a:buNone/>
            </a:pPr>
            <a:r>
              <a:rPr lang="en-US" dirty="0"/>
              <a:t>Were self-centeredness eased, </a:t>
            </a:r>
          </a:p>
          <a:p>
            <a:pPr marL="0" indent="0">
              <a:buNone/>
            </a:pPr>
            <a:r>
              <a:rPr lang="en-US" dirty="0"/>
              <a:t>I would not think of me and mine— </a:t>
            </a:r>
          </a:p>
          <a:p>
            <a:pPr marL="0" indent="0">
              <a:buNone/>
            </a:pPr>
            <a:r>
              <a:rPr lang="en-US" dirty="0"/>
              <a:t>There would be no one there </a:t>
            </a:r>
          </a:p>
          <a:p>
            <a:pPr marL="0" indent="0">
              <a:buNone/>
            </a:pPr>
            <a:r>
              <a:rPr lang="en-US" dirty="0"/>
              <a:t>To think them. </a:t>
            </a:r>
          </a:p>
          <a:p>
            <a:pPr marL="0" indent="0">
              <a:buNone/>
            </a:pPr>
            <a:endParaRPr lang="en-US" dirty="0"/>
          </a:p>
        </p:txBody>
      </p:sp>
    </p:spTree>
    <p:extLst>
      <p:ext uri="{BB962C8B-B14F-4D97-AF65-F5344CB8AC3E}">
        <p14:creationId xmlns:p14="http://schemas.microsoft.com/office/powerpoint/2010/main" val="34201665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08C69-DAD3-6E49-AF2C-FF8DDA28985D}"/>
              </a:ext>
            </a:extLst>
          </p:cNvPr>
          <p:cNvSpPr>
            <a:spLocks noGrp="1"/>
          </p:cNvSpPr>
          <p:nvPr>
            <p:ph type="title"/>
          </p:nvPr>
        </p:nvSpPr>
        <p:spPr>
          <a:xfrm>
            <a:off x="1164893" y="784823"/>
            <a:ext cx="8761413" cy="1143367"/>
          </a:xfrm>
        </p:spPr>
        <p:txBody>
          <a:bodyPr/>
          <a:lstStyle/>
          <a:p>
            <a:r>
              <a:rPr lang="en-US" dirty="0"/>
              <a:t>Batchelor, Stephen. </a:t>
            </a:r>
            <a:r>
              <a:rPr lang="en-US" i="1" dirty="0"/>
              <a:t>Verses from the Center </a:t>
            </a:r>
            <a:r>
              <a:rPr lang="en-US" dirty="0"/>
              <a:t>– </a:t>
            </a:r>
            <a:r>
              <a:rPr lang="en-US" b="1" dirty="0"/>
              <a:t>Self </a:t>
            </a:r>
            <a:r>
              <a:rPr lang="en-US" dirty="0"/>
              <a:t>(Continued)</a:t>
            </a:r>
          </a:p>
        </p:txBody>
      </p:sp>
      <p:sp>
        <p:nvSpPr>
          <p:cNvPr id="3" name="Content Placeholder 2">
            <a:extLst>
              <a:ext uri="{FF2B5EF4-FFF2-40B4-BE49-F238E27FC236}">
                <a16:creationId xmlns:a16="http://schemas.microsoft.com/office/drawing/2014/main" id="{510092AB-F47B-9C46-ADB4-4FD980AF5C01}"/>
              </a:ext>
            </a:extLst>
          </p:cNvPr>
          <p:cNvSpPr>
            <a:spLocks noGrp="1"/>
          </p:cNvSpPr>
          <p:nvPr>
            <p:ph idx="1"/>
          </p:nvPr>
        </p:nvSpPr>
        <p:spPr>
          <a:xfrm>
            <a:off x="3612438" y="2445026"/>
            <a:ext cx="3866321" cy="4164496"/>
          </a:xfrm>
        </p:spPr>
        <p:txBody>
          <a:bodyPr>
            <a:normAutofit/>
          </a:bodyPr>
          <a:lstStyle/>
          <a:p>
            <a:pPr marL="0" indent="0">
              <a:buNone/>
            </a:pPr>
            <a:r>
              <a:rPr lang="en-US" dirty="0"/>
              <a:t>What is inside is me, </a:t>
            </a:r>
          </a:p>
          <a:p>
            <a:pPr marL="0" indent="0">
              <a:buNone/>
            </a:pPr>
            <a:r>
              <a:rPr lang="en-US" dirty="0"/>
              <a:t>What is outside is mine— </a:t>
            </a:r>
          </a:p>
          <a:p>
            <a:pPr marL="0" indent="0">
              <a:buNone/>
            </a:pPr>
            <a:r>
              <a:rPr lang="en-US" dirty="0"/>
              <a:t>When these thoughts end, </a:t>
            </a:r>
          </a:p>
          <a:p>
            <a:pPr marL="0" indent="0">
              <a:buNone/>
            </a:pPr>
            <a:r>
              <a:rPr lang="en-US" dirty="0"/>
              <a:t>Compulsion stops, </a:t>
            </a:r>
          </a:p>
          <a:p>
            <a:pPr marL="0" indent="0">
              <a:buNone/>
            </a:pPr>
            <a:r>
              <a:rPr lang="en-US" dirty="0"/>
              <a:t>Repetition ceases, </a:t>
            </a:r>
          </a:p>
          <a:p>
            <a:pPr marL="0" indent="0">
              <a:buNone/>
            </a:pPr>
            <a:r>
              <a:rPr lang="en-US" dirty="0"/>
              <a:t>Freedom dawns.</a:t>
            </a:r>
          </a:p>
          <a:p>
            <a:pPr marL="0" indent="0">
              <a:buNone/>
            </a:pPr>
            <a:endParaRPr lang="en-US" dirty="0"/>
          </a:p>
          <a:p>
            <a:pPr marL="0" indent="0">
              <a:buNone/>
            </a:pPr>
            <a:r>
              <a:rPr lang="en-US" dirty="0"/>
              <a:t>Fixations spawn thoughts </a:t>
            </a:r>
          </a:p>
          <a:p>
            <a:pPr marL="0" indent="0">
              <a:buNone/>
            </a:pPr>
            <a:r>
              <a:rPr lang="en-US" dirty="0"/>
              <a:t>That provoke compulsive acts— </a:t>
            </a:r>
          </a:p>
          <a:p>
            <a:pPr marL="0" indent="0">
              <a:buNone/>
            </a:pPr>
            <a:r>
              <a:rPr lang="en-US" dirty="0"/>
              <a:t>Emptiness stops fixations. </a:t>
            </a:r>
          </a:p>
          <a:p>
            <a:pPr marL="0" indent="0">
              <a:buNone/>
            </a:pPr>
            <a:endParaRPr lang="en-US" dirty="0"/>
          </a:p>
        </p:txBody>
      </p:sp>
    </p:spTree>
    <p:extLst>
      <p:ext uri="{BB962C8B-B14F-4D97-AF65-F5344CB8AC3E}">
        <p14:creationId xmlns:p14="http://schemas.microsoft.com/office/powerpoint/2010/main" val="34610298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08C69-DAD3-6E49-AF2C-FF8DDA28985D}"/>
              </a:ext>
            </a:extLst>
          </p:cNvPr>
          <p:cNvSpPr>
            <a:spLocks noGrp="1"/>
          </p:cNvSpPr>
          <p:nvPr>
            <p:ph type="title"/>
          </p:nvPr>
        </p:nvSpPr>
        <p:spPr>
          <a:xfrm>
            <a:off x="1164893" y="784823"/>
            <a:ext cx="8761413" cy="1143367"/>
          </a:xfrm>
        </p:spPr>
        <p:txBody>
          <a:bodyPr/>
          <a:lstStyle/>
          <a:p>
            <a:r>
              <a:rPr lang="en-US" dirty="0"/>
              <a:t>Batchelor, Stephen. </a:t>
            </a:r>
            <a:r>
              <a:rPr lang="en-US" i="1" dirty="0"/>
              <a:t>Verses from the Center </a:t>
            </a:r>
            <a:r>
              <a:rPr lang="en-US" dirty="0"/>
              <a:t>– </a:t>
            </a:r>
            <a:r>
              <a:rPr lang="en-US" b="1" dirty="0"/>
              <a:t>Self </a:t>
            </a:r>
            <a:r>
              <a:rPr lang="en-US" dirty="0"/>
              <a:t>(Continued)</a:t>
            </a:r>
          </a:p>
        </p:txBody>
      </p:sp>
      <p:sp>
        <p:nvSpPr>
          <p:cNvPr id="3" name="Content Placeholder 2">
            <a:extLst>
              <a:ext uri="{FF2B5EF4-FFF2-40B4-BE49-F238E27FC236}">
                <a16:creationId xmlns:a16="http://schemas.microsoft.com/office/drawing/2014/main" id="{510092AB-F47B-9C46-ADB4-4FD980AF5C01}"/>
              </a:ext>
            </a:extLst>
          </p:cNvPr>
          <p:cNvSpPr>
            <a:spLocks noGrp="1"/>
          </p:cNvSpPr>
          <p:nvPr>
            <p:ph idx="1"/>
          </p:nvPr>
        </p:nvSpPr>
        <p:spPr>
          <a:xfrm>
            <a:off x="4162839" y="2663686"/>
            <a:ext cx="3866321" cy="3766931"/>
          </a:xfrm>
        </p:spPr>
        <p:txBody>
          <a:bodyPr>
            <a:normAutofit/>
          </a:bodyPr>
          <a:lstStyle/>
          <a:p>
            <a:pPr marL="0" indent="0">
              <a:buNone/>
            </a:pPr>
            <a:r>
              <a:rPr lang="en-US" dirty="0"/>
              <a:t>Buddhas speak of “self” </a:t>
            </a:r>
          </a:p>
          <a:p>
            <a:pPr marL="0" indent="0">
              <a:buNone/>
            </a:pPr>
            <a:r>
              <a:rPr lang="en-US" dirty="0"/>
              <a:t>And also teach “no self” </a:t>
            </a:r>
          </a:p>
          <a:p>
            <a:pPr marL="0" indent="0">
              <a:buNone/>
            </a:pPr>
            <a:r>
              <a:rPr lang="en-US" dirty="0"/>
              <a:t>And also say “there’s nothing </a:t>
            </a:r>
          </a:p>
          <a:p>
            <a:pPr marL="0" indent="0">
              <a:buNone/>
            </a:pPr>
            <a:r>
              <a:rPr lang="en-US" dirty="0"/>
              <a:t>Which is either self or not.” </a:t>
            </a:r>
          </a:p>
          <a:p>
            <a:pPr marL="0" indent="0">
              <a:buNone/>
            </a:pPr>
            <a:r>
              <a:rPr lang="en-US" dirty="0"/>
              <a:t> </a:t>
            </a:r>
          </a:p>
          <a:p>
            <a:pPr marL="0" indent="0">
              <a:buNone/>
            </a:pPr>
            <a:r>
              <a:rPr lang="en-US" dirty="0"/>
              <a:t>When things dissolve, </a:t>
            </a:r>
          </a:p>
          <a:p>
            <a:pPr marL="0" indent="0">
              <a:buNone/>
            </a:pPr>
            <a:r>
              <a:rPr lang="en-US" dirty="0"/>
              <a:t>There’s nothing left to say. </a:t>
            </a:r>
          </a:p>
          <a:p>
            <a:pPr marL="0" indent="0">
              <a:buNone/>
            </a:pPr>
            <a:r>
              <a:rPr lang="en-US" dirty="0"/>
              <a:t>The unborn and unceasing </a:t>
            </a:r>
          </a:p>
          <a:p>
            <a:pPr marL="0" indent="0">
              <a:buNone/>
            </a:pPr>
            <a:r>
              <a:rPr lang="en-US" dirty="0"/>
              <a:t>Are already free. </a:t>
            </a:r>
          </a:p>
        </p:txBody>
      </p:sp>
    </p:spTree>
    <p:extLst>
      <p:ext uri="{BB962C8B-B14F-4D97-AF65-F5344CB8AC3E}">
        <p14:creationId xmlns:p14="http://schemas.microsoft.com/office/powerpoint/2010/main" val="32497814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08C69-DAD3-6E49-AF2C-FF8DDA28985D}"/>
              </a:ext>
            </a:extLst>
          </p:cNvPr>
          <p:cNvSpPr>
            <a:spLocks noGrp="1"/>
          </p:cNvSpPr>
          <p:nvPr>
            <p:ph type="title"/>
          </p:nvPr>
        </p:nvSpPr>
        <p:spPr>
          <a:xfrm>
            <a:off x="1164893" y="784823"/>
            <a:ext cx="8761413" cy="1143367"/>
          </a:xfrm>
        </p:spPr>
        <p:txBody>
          <a:bodyPr/>
          <a:lstStyle/>
          <a:p>
            <a:r>
              <a:rPr lang="en-US" dirty="0"/>
              <a:t>Batchelor, Stephen. </a:t>
            </a:r>
            <a:r>
              <a:rPr lang="en-US" i="1" dirty="0"/>
              <a:t>Verses from the Center </a:t>
            </a:r>
            <a:r>
              <a:rPr lang="en-US" dirty="0"/>
              <a:t>– </a:t>
            </a:r>
            <a:r>
              <a:rPr lang="en-US" b="1" dirty="0"/>
              <a:t>Self </a:t>
            </a:r>
            <a:r>
              <a:rPr lang="en-US" dirty="0"/>
              <a:t>(Continued)</a:t>
            </a:r>
          </a:p>
        </p:txBody>
      </p:sp>
      <p:sp>
        <p:nvSpPr>
          <p:cNvPr id="3" name="Content Placeholder 2">
            <a:extLst>
              <a:ext uri="{FF2B5EF4-FFF2-40B4-BE49-F238E27FC236}">
                <a16:creationId xmlns:a16="http://schemas.microsoft.com/office/drawing/2014/main" id="{510092AB-F47B-9C46-ADB4-4FD980AF5C01}"/>
              </a:ext>
            </a:extLst>
          </p:cNvPr>
          <p:cNvSpPr>
            <a:spLocks noGrp="1"/>
          </p:cNvSpPr>
          <p:nvPr>
            <p:ph idx="1"/>
          </p:nvPr>
        </p:nvSpPr>
        <p:spPr>
          <a:xfrm>
            <a:off x="4001110" y="2504661"/>
            <a:ext cx="4189779" cy="4164496"/>
          </a:xfrm>
        </p:spPr>
        <p:txBody>
          <a:bodyPr>
            <a:normAutofit/>
          </a:bodyPr>
          <a:lstStyle/>
          <a:p>
            <a:pPr marL="0" indent="0">
              <a:buNone/>
            </a:pPr>
            <a:r>
              <a:rPr lang="en-US" dirty="0"/>
              <a:t>Buddha said: “it is real,” </a:t>
            </a:r>
          </a:p>
          <a:p>
            <a:pPr marL="0" indent="0">
              <a:buNone/>
            </a:pPr>
            <a:r>
              <a:rPr lang="en-US" dirty="0"/>
              <a:t>And “it is unreal,” </a:t>
            </a:r>
          </a:p>
          <a:p>
            <a:pPr marL="0" indent="0">
              <a:buNone/>
            </a:pPr>
            <a:r>
              <a:rPr lang="en-US" dirty="0"/>
              <a:t>And “it is both real and unreal,” </a:t>
            </a:r>
          </a:p>
          <a:p>
            <a:pPr marL="0" indent="0">
              <a:buNone/>
            </a:pPr>
            <a:r>
              <a:rPr lang="en-US" dirty="0"/>
              <a:t>And “it is neither one nor the other.” </a:t>
            </a:r>
          </a:p>
          <a:p>
            <a:pPr marL="0" indent="0">
              <a:buNone/>
            </a:pPr>
            <a:endParaRPr lang="en-US" dirty="0"/>
          </a:p>
          <a:p>
            <a:pPr marL="0" indent="0">
              <a:buNone/>
            </a:pPr>
            <a:r>
              <a:rPr lang="en-US" dirty="0"/>
              <a:t>It is all at ease,</a:t>
            </a:r>
          </a:p>
          <a:p>
            <a:pPr marL="0" indent="0">
              <a:buNone/>
            </a:pPr>
            <a:r>
              <a:rPr lang="en-US" dirty="0" err="1"/>
              <a:t>Unfixatable</a:t>
            </a:r>
            <a:r>
              <a:rPr lang="en-US" dirty="0"/>
              <a:t> by fixations, </a:t>
            </a:r>
          </a:p>
          <a:p>
            <a:pPr marL="0" indent="0">
              <a:buNone/>
            </a:pPr>
            <a:r>
              <a:rPr lang="en-US" dirty="0"/>
              <a:t>Incommunicable, </a:t>
            </a:r>
          </a:p>
          <a:p>
            <a:pPr marL="0" indent="0">
              <a:buNone/>
            </a:pPr>
            <a:r>
              <a:rPr lang="en-US" dirty="0"/>
              <a:t>Inconceivable, </a:t>
            </a:r>
          </a:p>
          <a:p>
            <a:pPr marL="0" indent="0">
              <a:buNone/>
            </a:pPr>
            <a:r>
              <a:rPr lang="en-US" dirty="0"/>
              <a:t>Indivisible. </a:t>
            </a:r>
          </a:p>
          <a:p>
            <a:pPr marL="0" indent="0">
              <a:buNone/>
            </a:pPr>
            <a:endParaRPr lang="en-US" dirty="0"/>
          </a:p>
        </p:txBody>
      </p:sp>
    </p:spTree>
    <p:extLst>
      <p:ext uri="{BB962C8B-B14F-4D97-AF65-F5344CB8AC3E}">
        <p14:creationId xmlns:p14="http://schemas.microsoft.com/office/powerpoint/2010/main" val="32092966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08C69-DAD3-6E49-AF2C-FF8DDA28985D}"/>
              </a:ext>
            </a:extLst>
          </p:cNvPr>
          <p:cNvSpPr>
            <a:spLocks noGrp="1"/>
          </p:cNvSpPr>
          <p:nvPr>
            <p:ph type="title"/>
          </p:nvPr>
        </p:nvSpPr>
        <p:spPr>
          <a:xfrm>
            <a:off x="1164893" y="784823"/>
            <a:ext cx="8761413" cy="1143367"/>
          </a:xfrm>
        </p:spPr>
        <p:txBody>
          <a:bodyPr/>
          <a:lstStyle/>
          <a:p>
            <a:r>
              <a:rPr lang="en-US" dirty="0"/>
              <a:t>Batchelor, Stephen. </a:t>
            </a:r>
            <a:r>
              <a:rPr lang="en-US" i="1" dirty="0"/>
              <a:t>Verses from the Center </a:t>
            </a:r>
            <a:r>
              <a:rPr lang="en-US" dirty="0"/>
              <a:t>– </a:t>
            </a:r>
            <a:r>
              <a:rPr lang="en-US" b="1" dirty="0"/>
              <a:t>Self </a:t>
            </a:r>
            <a:r>
              <a:rPr lang="en-US" dirty="0"/>
              <a:t>(Continued)</a:t>
            </a:r>
          </a:p>
        </p:txBody>
      </p:sp>
      <p:sp>
        <p:nvSpPr>
          <p:cNvPr id="3" name="Content Placeholder 2">
            <a:extLst>
              <a:ext uri="{FF2B5EF4-FFF2-40B4-BE49-F238E27FC236}">
                <a16:creationId xmlns:a16="http://schemas.microsoft.com/office/drawing/2014/main" id="{510092AB-F47B-9C46-ADB4-4FD980AF5C01}"/>
              </a:ext>
            </a:extLst>
          </p:cNvPr>
          <p:cNvSpPr>
            <a:spLocks noGrp="1"/>
          </p:cNvSpPr>
          <p:nvPr>
            <p:ph idx="1"/>
          </p:nvPr>
        </p:nvSpPr>
        <p:spPr>
          <a:xfrm>
            <a:off x="3837114" y="2613991"/>
            <a:ext cx="4517771" cy="4164496"/>
          </a:xfrm>
        </p:spPr>
        <p:txBody>
          <a:bodyPr>
            <a:normAutofit fontScale="92500" lnSpcReduction="10000"/>
          </a:bodyPr>
          <a:lstStyle/>
          <a:p>
            <a:pPr marL="0" indent="0">
              <a:buNone/>
            </a:pPr>
            <a:r>
              <a:rPr lang="en-US" dirty="0"/>
              <a:t>You are not the same as or different from </a:t>
            </a:r>
          </a:p>
          <a:p>
            <a:pPr marL="0" indent="0">
              <a:buNone/>
            </a:pPr>
            <a:r>
              <a:rPr lang="en-US" dirty="0"/>
              <a:t>Conditions on which you depend; </a:t>
            </a:r>
          </a:p>
          <a:p>
            <a:pPr marL="0" indent="0">
              <a:buNone/>
            </a:pPr>
            <a:r>
              <a:rPr lang="en-US" dirty="0"/>
              <a:t>You are neither severed from </a:t>
            </a:r>
          </a:p>
          <a:p>
            <a:pPr marL="0" indent="0">
              <a:buNone/>
            </a:pPr>
            <a:r>
              <a:rPr lang="en-US" dirty="0"/>
              <a:t>Nor forever fused with them— </a:t>
            </a:r>
          </a:p>
          <a:p>
            <a:pPr marL="0" indent="0">
              <a:buNone/>
            </a:pPr>
            <a:r>
              <a:rPr lang="en-US" dirty="0"/>
              <a:t>This is the deathless teaching </a:t>
            </a:r>
          </a:p>
          <a:p>
            <a:pPr marL="0" indent="0">
              <a:buNone/>
            </a:pPr>
            <a:r>
              <a:rPr lang="en-US" dirty="0"/>
              <a:t>Of buddhas who care for the world. </a:t>
            </a:r>
          </a:p>
          <a:p>
            <a:pPr marL="0" indent="0">
              <a:buNone/>
            </a:pPr>
            <a:endParaRPr lang="en-US" dirty="0"/>
          </a:p>
          <a:p>
            <a:pPr marL="0" indent="0">
              <a:buNone/>
            </a:pPr>
            <a:r>
              <a:rPr lang="en-US" dirty="0"/>
              <a:t>When buddhas don’t appear </a:t>
            </a:r>
          </a:p>
          <a:p>
            <a:pPr marL="0" indent="0">
              <a:buNone/>
            </a:pPr>
            <a:r>
              <a:rPr lang="en-US" dirty="0"/>
              <a:t>And their followers are gone, </a:t>
            </a:r>
          </a:p>
          <a:p>
            <a:pPr marL="0" indent="0">
              <a:buNone/>
            </a:pPr>
            <a:r>
              <a:rPr lang="en-US" dirty="0"/>
              <a:t>The wisdom of awakening </a:t>
            </a:r>
          </a:p>
          <a:p>
            <a:pPr marL="0" indent="0">
              <a:buNone/>
            </a:pPr>
            <a:r>
              <a:rPr lang="en-US" dirty="0"/>
              <a:t>Bursts forth by itself. </a:t>
            </a:r>
          </a:p>
        </p:txBody>
      </p:sp>
    </p:spTree>
    <p:extLst>
      <p:ext uri="{BB962C8B-B14F-4D97-AF65-F5344CB8AC3E}">
        <p14:creationId xmlns:p14="http://schemas.microsoft.com/office/powerpoint/2010/main" val="22876105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48940-C06A-B54D-BC7D-4FFD3DDD68BB}"/>
              </a:ext>
            </a:extLst>
          </p:cNvPr>
          <p:cNvSpPr>
            <a:spLocks noGrp="1"/>
          </p:cNvSpPr>
          <p:nvPr>
            <p:ph type="title"/>
          </p:nvPr>
        </p:nvSpPr>
        <p:spPr/>
        <p:txBody>
          <a:bodyPr/>
          <a:lstStyle/>
          <a:p>
            <a:r>
              <a:rPr lang="en-US" i="1" dirty="0"/>
              <a:t>anattā</a:t>
            </a:r>
            <a:r>
              <a:rPr lang="en-US" dirty="0"/>
              <a:t> and </a:t>
            </a:r>
            <a:r>
              <a:rPr lang="en-US" i="1" dirty="0"/>
              <a:t>paṭiccasamuppāda </a:t>
            </a:r>
            <a:r>
              <a:rPr lang="en-US" dirty="0"/>
              <a:t> </a:t>
            </a:r>
          </a:p>
        </p:txBody>
      </p:sp>
      <p:sp>
        <p:nvSpPr>
          <p:cNvPr id="3" name="Content Placeholder 2">
            <a:extLst>
              <a:ext uri="{FF2B5EF4-FFF2-40B4-BE49-F238E27FC236}">
                <a16:creationId xmlns:a16="http://schemas.microsoft.com/office/drawing/2014/main" id="{9254CDE7-1617-7C4F-B078-342475FC59D5}"/>
              </a:ext>
            </a:extLst>
          </p:cNvPr>
          <p:cNvSpPr>
            <a:spLocks noGrp="1"/>
          </p:cNvSpPr>
          <p:nvPr>
            <p:ph idx="1"/>
          </p:nvPr>
        </p:nvSpPr>
        <p:spPr>
          <a:xfrm>
            <a:off x="1154954" y="3548269"/>
            <a:ext cx="8761413" cy="1650448"/>
          </a:xfrm>
        </p:spPr>
        <p:txBody>
          <a:bodyPr>
            <a:normAutofit/>
          </a:bodyPr>
          <a:lstStyle/>
          <a:p>
            <a:pPr marL="0" indent="0">
              <a:buNone/>
            </a:pPr>
            <a:r>
              <a:rPr lang="en-US" i="1" dirty="0" err="1"/>
              <a:t>Nāgārjuna's</a:t>
            </a:r>
            <a:r>
              <a:rPr lang="en-US" dirty="0"/>
              <a:t> major thematic focus is the concept of </a:t>
            </a:r>
            <a:r>
              <a:rPr lang="en-US" i="1" dirty="0" err="1"/>
              <a:t>śūnyatā</a:t>
            </a:r>
            <a:r>
              <a:rPr lang="en-US" i="1" dirty="0"/>
              <a:t> </a:t>
            </a:r>
            <a:r>
              <a:rPr lang="en-US" dirty="0"/>
              <a:t>(Sanskrit) or </a:t>
            </a:r>
            <a:r>
              <a:rPr lang="en-US" i="1" dirty="0" err="1"/>
              <a:t>suññatā</a:t>
            </a:r>
            <a:r>
              <a:rPr lang="en-US" i="1" dirty="0"/>
              <a:t> </a:t>
            </a:r>
            <a:r>
              <a:rPr lang="en-US" dirty="0"/>
              <a:t>(Pāli)</a:t>
            </a:r>
            <a:r>
              <a:rPr lang="en-US" i="1" dirty="0"/>
              <a:t> </a:t>
            </a:r>
            <a:r>
              <a:rPr lang="en-US" dirty="0"/>
              <a:t>"emptiness" which brings together other key Buddhist doctrines, particularly  </a:t>
            </a:r>
            <a:r>
              <a:rPr lang="en-US" i="1" dirty="0"/>
              <a:t>anattā</a:t>
            </a:r>
            <a:r>
              <a:rPr lang="en-US" dirty="0"/>
              <a:t> "not-self” and </a:t>
            </a:r>
            <a:r>
              <a:rPr lang="en-US" i="1" dirty="0"/>
              <a:t>paṭiccasamuppāda </a:t>
            </a:r>
            <a:r>
              <a:rPr lang="en-US" dirty="0"/>
              <a:t> "dependent origination or co-arising", to refute the metaphysics of some of his contemporaries.</a:t>
            </a:r>
          </a:p>
        </p:txBody>
      </p:sp>
    </p:spTree>
    <p:extLst>
      <p:ext uri="{BB962C8B-B14F-4D97-AF65-F5344CB8AC3E}">
        <p14:creationId xmlns:p14="http://schemas.microsoft.com/office/powerpoint/2010/main" val="409391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083A2-A695-294D-A7E3-A1E73CC0C885}"/>
              </a:ext>
            </a:extLst>
          </p:cNvPr>
          <p:cNvSpPr>
            <a:spLocks noGrp="1"/>
          </p:cNvSpPr>
          <p:nvPr>
            <p:ph type="title"/>
          </p:nvPr>
        </p:nvSpPr>
        <p:spPr>
          <a:xfrm>
            <a:off x="1154954" y="983607"/>
            <a:ext cx="8761413" cy="706964"/>
          </a:xfrm>
        </p:spPr>
        <p:txBody>
          <a:bodyPr/>
          <a:lstStyle/>
          <a:p>
            <a:r>
              <a:rPr lang="en-US" dirty="0"/>
              <a:t>Saṃyutta Nikāya 12.15 </a:t>
            </a:r>
          </a:p>
        </p:txBody>
      </p:sp>
      <p:sp>
        <p:nvSpPr>
          <p:cNvPr id="3" name="Content Placeholder 2">
            <a:extLst>
              <a:ext uri="{FF2B5EF4-FFF2-40B4-BE49-F238E27FC236}">
                <a16:creationId xmlns:a16="http://schemas.microsoft.com/office/drawing/2014/main" id="{D0F3B764-88A7-F44A-A659-A29BFD147668}"/>
              </a:ext>
            </a:extLst>
          </p:cNvPr>
          <p:cNvSpPr>
            <a:spLocks noGrp="1"/>
          </p:cNvSpPr>
          <p:nvPr>
            <p:ph idx="1"/>
          </p:nvPr>
        </p:nvSpPr>
        <p:spPr>
          <a:xfrm>
            <a:off x="1154954" y="3796194"/>
            <a:ext cx="8825659" cy="1481483"/>
          </a:xfrm>
        </p:spPr>
        <p:txBody>
          <a:bodyPr/>
          <a:lstStyle/>
          <a:p>
            <a:pPr marL="0" indent="0">
              <a:buNone/>
            </a:pPr>
            <a:r>
              <a:rPr lang="en-US" b="1" dirty="0"/>
              <a:t>Dwelling at </a:t>
            </a:r>
            <a:r>
              <a:rPr lang="en-US" b="1" i="1" dirty="0" err="1"/>
              <a:t>Sāvatthı</a:t>
            </a:r>
            <a:r>
              <a:rPr lang="en-US" b="1" dirty="0"/>
              <a:t>̄. Then the </a:t>
            </a:r>
            <a:r>
              <a:rPr lang="en-US" b="1" i="1" dirty="0"/>
              <a:t>Venerable </a:t>
            </a:r>
            <a:r>
              <a:rPr lang="en-US" b="1" i="1" dirty="0" err="1"/>
              <a:t>Kaccānagotta</a:t>
            </a:r>
            <a:r>
              <a:rPr lang="en-US" i="1" dirty="0"/>
              <a:t> </a:t>
            </a:r>
            <a:r>
              <a:rPr lang="en-US" b="1" dirty="0"/>
              <a:t>approached the Blessed One, paid homage to him, sat down to one side, and said to him: </a:t>
            </a:r>
            <a:r>
              <a:rPr lang="ar-SA" b="1" dirty="0"/>
              <a:t>“</a:t>
            </a:r>
            <a:r>
              <a:rPr lang="en-US" b="1" dirty="0"/>
              <a:t>Venerable sir, it is said, </a:t>
            </a:r>
            <a:r>
              <a:rPr lang="ar-SA" b="1" dirty="0"/>
              <a:t>‘</a:t>
            </a:r>
            <a:r>
              <a:rPr lang="en-US" b="1" dirty="0"/>
              <a:t>right view (</a:t>
            </a:r>
            <a:r>
              <a:rPr lang="en-US" b="1" i="1" dirty="0" err="1"/>
              <a:t>samma</a:t>
            </a:r>
            <a:r>
              <a:rPr lang="en-US" b="1" i="1" dirty="0"/>
              <a:t> </a:t>
            </a:r>
            <a:r>
              <a:rPr lang="en-US" b="1" i="1" dirty="0" err="1"/>
              <a:t>diṭṭhi</a:t>
            </a:r>
            <a:r>
              <a:rPr lang="en-US" b="1" dirty="0"/>
              <a:t>), right view (</a:t>
            </a:r>
            <a:r>
              <a:rPr lang="en-US" b="1" i="1" dirty="0" err="1"/>
              <a:t>samma</a:t>
            </a:r>
            <a:r>
              <a:rPr lang="en-US" b="1" i="1" dirty="0"/>
              <a:t> </a:t>
            </a:r>
            <a:r>
              <a:rPr lang="en-US" b="1" i="1" dirty="0" err="1"/>
              <a:t>diṭṭhi</a:t>
            </a:r>
            <a:r>
              <a:rPr lang="en-US" b="1" dirty="0"/>
              <a:t>).</a:t>
            </a:r>
            <a:r>
              <a:rPr lang="ar-SA" b="1" dirty="0"/>
              <a:t>’ </a:t>
            </a:r>
            <a:r>
              <a:rPr lang="en-US" b="1" dirty="0"/>
              <a:t>In what way, venerable sir, is there right view (</a:t>
            </a:r>
            <a:r>
              <a:rPr lang="en-US" b="1" i="1" dirty="0" err="1"/>
              <a:t>samma</a:t>
            </a:r>
            <a:r>
              <a:rPr lang="en-US" b="1" i="1" dirty="0"/>
              <a:t> </a:t>
            </a:r>
            <a:r>
              <a:rPr lang="en-US" b="1" i="1" dirty="0" err="1"/>
              <a:t>diṭṭhi</a:t>
            </a:r>
            <a:r>
              <a:rPr lang="en-US" b="1" dirty="0"/>
              <a:t>)?” </a:t>
            </a:r>
          </a:p>
        </p:txBody>
      </p:sp>
    </p:spTree>
    <p:extLst>
      <p:ext uri="{BB962C8B-B14F-4D97-AF65-F5344CB8AC3E}">
        <p14:creationId xmlns:p14="http://schemas.microsoft.com/office/powerpoint/2010/main" val="1810385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BCC8F-252A-E345-A3A7-DF8847847869}"/>
              </a:ext>
            </a:extLst>
          </p:cNvPr>
          <p:cNvSpPr>
            <a:spLocks noGrp="1"/>
          </p:cNvSpPr>
          <p:nvPr>
            <p:ph type="title"/>
          </p:nvPr>
        </p:nvSpPr>
        <p:spPr/>
        <p:txBody>
          <a:bodyPr/>
          <a:lstStyle/>
          <a:p>
            <a:r>
              <a:rPr lang="en-US" b="1" i="1" dirty="0"/>
              <a:t>Kaccāna</a:t>
            </a:r>
            <a:endParaRPr lang="en-US" dirty="0"/>
          </a:p>
        </p:txBody>
      </p:sp>
      <p:sp>
        <p:nvSpPr>
          <p:cNvPr id="3" name="Content Placeholder 2">
            <a:extLst>
              <a:ext uri="{FF2B5EF4-FFF2-40B4-BE49-F238E27FC236}">
                <a16:creationId xmlns:a16="http://schemas.microsoft.com/office/drawing/2014/main" id="{00435FD1-8C29-B742-AC66-A0E66859B232}"/>
              </a:ext>
            </a:extLst>
          </p:cNvPr>
          <p:cNvSpPr>
            <a:spLocks noGrp="1"/>
          </p:cNvSpPr>
          <p:nvPr>
            <p:ph idx="1"/>
          </p:nvPr>
        </p:nvSpPr>
        <p:spPr>
          <a:xfrm>
            <a:off x="450574" y="2494722"/>
            <a:ext cx="11092068" cy="4104860"/>
          </a:xfrm>
        </p:spPr>
        <p:txBody>
          <a:bodyPr>
            <a:normAutofit/>
          </a:bodyPr>
          <a:lstStyle/>
          <a:p>
            <a:pPr marL="0" indent="0">
              <a:buNone/>
            </a:pPr>
            <a:r>
              <a:rPr lang="en-US" b="1" i="1" dirty="0"/>
              <a:t>Kaccāna</a:t>
            </a:r>
            <a:r>
              <a:rPr lang="en-US" dirty="0"/>
              <a:t> is a prominent character in the Pāli Canon and one of the most eminent disciples of the Buddha as indicated by his epithet Venerable (</a:t>
            </a:r>
            <a:r>
              <a:rPr lang="en-US" i="1" dirty="0" err="1"/>
              <a:t>āyasmant</a:t>
            </a:r>
            <a:r>
              <a:rPr lang="en-US" dirty="0"/>
              <a:t>) and with two canonical commentaries attributed to him. </a:t>
            </a:r>
            <a:r>
              <a:rPr lang="en-US" i="1" dirty="0"/>
              <a:t>Kaccāna</a:t>
            </a:r>
            <a:r>
              <a:rPr lang="en-US" dirty="0"/>
              <a:t> or </a:t>
            </a:r>
            <a:r>
              <a:rPr lang="en-US" i="1" dirty="0" err="1"/>
              <a:t>Kaccāyana</a:t>
            </a:r>
            <a:r>
              <a:rPr lang="en-US" dirty="0"/>
              <a:t> is the name of a family, the </a:t>
            </a:r>
            <a:r>
              <a:rPr lang="en-US" i="1" dirty="0" err="1"/>
              <a:t>Kaccānagotta</a:t>
            </a:r>
            <a:r>
              <a:rPr lang="en-US" dirty="0"/>
              <a:t>. A monk named </a:t>
            </a:r>
            <a:r>
              <a:rPr lang="en-US" i="1" dirty="0"/>
              <a:t>Kaccāna</a:t>
            </a:r>
            <a:r>
              <a:rPr lang="en-US" dirty="0"/>
              <a:t> is mentioned in the </a:t>
            </a:r>
            <a:r>
              <a:rPr lang="en-US" i="1" dirty="0" err="1"/>
              <a:t>Samyutta</a:t>
            </a:r>
            <a:r>
              <a:rPr lang="en-US" i="1" dirty="0"/>
              <a:t> Nikāya</a:t>
            </a:r>
            <a:r>
              <a:rPr lang="en-US" dirty="0"/>
              <a:t> as visiting the Buddha at </a:t>
            </a:r>
            <a:r>
              <a:rPr lang="en-US" i="1" dirty="0"/>
              <a:t>Sāvatthī</a:t>
            </a:r>
            <a:r>
              <a:rPr lang="en-US" dirty="0"/>
              <a:t> and questioning him on </a:t>
            </a:r>
            <a:r>
              <a:rPr lang="en-US" i="1" dirty="0" err="1"/>
              <a:t>sammā-diṭṭhi</a:t>
            </a:r>
            <a:r>
              <a:rPr lang="en-US" dirty="0"/>
              <a:t>. According to tradition, </a:t>
            </a:r>
            <a:r>
              <a:rPr lang="en-US" i="1" dirty="0"/>
              <a:t>Kaccāna</a:t>
            </a:r>
            <a:r>
              <a:rPr lang="en-US" dirty="0"/>
              <a:t> was born in the brahmin family. He was called </a:t>
            </a:r>
            <a:r>
              <a:rPr lang="en-US" i="1" dirty="0"/>
              <a:t>Kaccāna</a:t>
            </a:r>
            <a:r>
              <a:rPr lang="en-US" dirty="0"/>
              <a:t> both because of the golden hue of his skin and because </a:t>
            </a:r>
            <a:r>
              <a:rPr lang="en-US" i="1" dirty="0"/>
              <a:t>Kaccāna</a:t>
            </a:r>
            <a:r>
              <a:rPr lang="en-US" dirty="0"/>
              <a:t> was the name of his </a:t>
            </a:r>
            <a:r>
              <a:rPr lang="en-US" i="1" dirty="0" err="1"/>
              <a:t>gotta</a:t>
            </a:r>
            <a:r>
              <a:rPr lang="en-US" dirty="0"/>
              <a:t> [lineage: descendants in an unbroken male line from a common male ancestor]. He received a classical Brahminic education, which included studying the </a:t>
            </a:r>
            <a:r>
              <a:rPr lang="en-US" i="1" dirty="0"/>
              <a:t>Vedas</a:t>
            </a:r>
            <a:r>
              <a:rPr lang="en-US" dirty="0"/>
              <a:t>. After his father died, </a:t>
            </a:r>
            <a:r>
              <a:rPr lang="en-US" i="1" dirty="0"/>
              <a:t>Kaccāna</a:t>
            </a:r>
            <a:r>
              <a:rPr lang="en-US" dirty="0"/>
              <a:t> became an advisor to the King of </a:t>
            </a:r>
            <a:r>
              <a:rPr lang="en-US" i="1" dirty="0"/>
              <a:t>Avanti</a:t>
            </a:r>
            <a:r>
              <a:rPr lang="en-US" dirty="0"/>
              <a:t>. At the king’s request, </a:t>
            </a:r>
            <a:r>
              <a:rPr lang="en-US" i="1" dirty="0"/>
              <a:t>Kaccāna</a:t>
            </a:r>
            <a:r>
              <a:rPr lang="en-US" dirty="0"/>
              <a:t> left with a group of seven friends to visit the Buddha to invite him to come to </a:t>
            </a:r>
            <a:r>
              <a:rPr lang="en-US" i="1" dirty="0"/>
              <a:t>Avanti</a:t>
            </a:r>
            <a:r>
              <a:rPr lang="en-US" dirty="0"/>
              <a:t>. The eight friends gained enlightenment while listening to him preach and were ordained by the Buddha. According to tradition, </a:t>
            </a:r>
            <a:r>
              <a:rPr lang="en-US" i="1" dirty="0"/>
              <a:t>Kaccāna</a:t>
            </a:r>
            <a:r>
              <a:rPr lang="en-US" dirty="0"/>
              <a:t> was the author of the Pāli grammar bearing his name. It is almost certain that these works were the compilations of a school, which traced its descent to </a:t>
            </a:r>
            <a:r>
              <a:rPr lang="en-US" i="1" dirty="0" err="1"/>
              <a:t>Mahā</a:t>
            </a:r>
            <a:r>
              <a:rPr lang="en-US" i="1" dirty="0"/>
              <a:t> Kaccāna</a:t>
            </a:r>
            <a:r>
              <a:rPr lang="en-US" dirty="0"/>
              <a:t>. </a:t>
            </a:r>
          </a:p>
        </p:txBody>
      </p:sp>
    </p:spTree>
    <p:extLst>
      <p:ext uri="{BB962C8B-B14F-4D97-AF65-F5344CB8AC3E}">
        <p14:creationId xmlns:p14="http://schemas.microsoft.com/office/powerpoint/2010/main" val="3180167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BCC8F-252A-E345-A3A7-DF8847847869}"/>
              </a:ext>
            </a:extLst>
          </p:cNvPr>
          <p:cNvSpPr>
            <a:spLocks noGrp="1"/>
          </p:cNvSpPr>
          <p:nvPr>
            <p:ph type="title"/>
          </p:nvPr>
        </p:nvSpPr>
        <p:spPr/>
        <p:txBody>
          <a:bodyPr/>
          <a:lstStyle/>
          <a:p>
            <a:r>
              <a:rPr lang="en-US" b="1" i="1" dirty="0"/>
              <a:t>Kaccāna</a:t>
            </a:r>
            <a:r>
              <a:rPr lang="en-US" dirty="0"/>
              <a:t> (</a:t>
            </a:r>
            <a:r>
              <a:rPr lang="en-US" i="1" dirty="0" err="1"/>
              <a:t>Kātyāyana</a:t>
            </a:r>
            <a:r>
              <a:rPr lang="en-US" dirty="0"/>
              <a:t>)</a:t>
            </a:r>
          </a:p>
        </p:txBody>
      </p:sp>
      <p:pic>
        <p:nvPicPr>
          <p:cNvPr id="4" name="Picture 3">
            <a:extLst>
              <a:ext uri="{FF2B5EF4-FFF2-40B4-BE49-F238E27FC236}">
                <a16:creationId xmlns:a16="http://schemas.microsoft.com/office/drawing/2014/main" id="{730FB7A9-7456-EA4B-BA48-609424C212FB}"/>
              </a:ext>
            </a:extLst>
          </p:cNvPr>
          <p:cNvPicPr>
            <a:picLocks noChangeAspect="1"/>
          </p:cNvPicPr>
          <p:nvPr/>
        </p:nvPicPr>
        <p:blipFill>
          <a:blip r:embed="rId2"/>
          <a:stretch>
            <a:fillRect/>
          </a:stretch>
        </p:blipFill>
        <p:spPr>
          <a:xfrm>
            <a:off x="4940300" y="2722032"/>
            <a:ext cx="2311400" cy="3162300"/>
          </a:xfrm>
          <a:prstGeom prst="rect">
            <a:avLst/>
          </a:prstGeom>
        </p:spPr>
      </p:pic>
    </p:spTree>
    <p:extLst>
      <p:ext uri="{BB962C8B-B14F-4D97-AF65-F5344CB8AC3E}">
        <p14:creationId xmlns:p14="http://schemas.microsoft.com/office/powerpoint/2010/main" val="3315292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91F6A-75F5-3B46-9BD4-D714115A54DA}"/>
              </a:ext>
            </a:extLst>
          </p:cNvPr>
          <p:cNvSpPr>
            <a:spLocks noGrp="1"/>
          </p:cNvSpPr>
          <p:nvPr>
            <p:ph type="title"/>
          </p:nvPr>
        </p:nvSpPr>
        <p:spPr/>
        <p:txBody>
          <a:bodyPr/>
          <a:lstStyle/>
          <a:p>
            <a:r>
              <a:rPr lang="en-US" i="1" dirty="0" err="1"/>
              <a:t>Samma</a:t>
            </a:r>
            <a:r>
              <a:rPr lang="en-US" i="1" dirty="0"/>
              <a:t> </a:t>
            </a:r>
            <a:r>
              <a:rPr lang="en-US" i="1" dirty="0" err="1"/>
              <a:t>Diṭṭhi</a:t>
            </a:r>
            <a:endParaRPr lang="en-US" dirty="0"/>
          </a:p>
        </p:txBody>
      </p:sp>
      <p:sp>
        <p:nvSpPr>
          <p:cNvPr id="3" name="Content Placeholder 2">
            <a:extLst>
              <a:ext uri="{FF2B5EF4-FFF2-40B4-BE49-F238E27FC236}">
                <a16:creationId xmlns:a16="http://schemas.microsoft.com/office/drawing/2014/main" id="{4FBA9EF9-0ABC-6A49-926C-AAC92E234CB1}"/>
              </a:ext>
            </a:extLst>
          </p:cNvPr>
          <p:cNvSpPr>
            <a:spLocks noGrp="1"/>
          </p:cNvSpPr>
          <p:nvPr>
            <p:ph idx="1"/>
          </p:nvPr>
        </p:nvSpPr>
        <p:spPr>
          <a:xfrm>
            <a:off x="1122830" y="3429000"/>
            <a:ext cx="9233744" cy="1958561"/>
          </a:xfrm>
        </p:spPr>
        <p:txBody>
          <a:bodyPr/>
          <a:lstStyle/>
          <a:p>
            <a:pPr marL="0" indent="0">
              <a:buNone/>
            </a:pPr>
            <a:r>
              <a:rPr lang="en-US" i="1" dirty="0" err="1"/>
              <a:t>Samma</a:t>
            </a:r>
            <a:r>
              <a:rPr lang="en-US" i="1" dirty="0"/>
              <a:t> </a:t>
            </a:r>
            <a:r>
              <a:rPr lang="en-US" i="1" dirty="0" err="1"/>
              <a:t>Diṭṭhi</a:t>
            </a:r>
            <a:r>
              <a:rPr lang="en-US" dirty="0"/>
              <a:t>: the first step of the Noble Eightfold Path. It is also rendered “Right Understanding (Seeing, Belief, Dogma, Theory, Speculation).” According to Maurice Walshe, the rendering “Right Views” (plural) is to be rejected, since it is not a matter of holding “views” (opinions) but of “seeing things as they really are.” My preferred reading, however, is Wise or Appropriate View, but I am letting the more familiar stand here. </a:t>
            </a:r>
          </a:p>
        </p:txBody>
      </p:sp>
    </p:spTree>
    <p:extLst>
      <p:ext uri="{BB962C8B-B14F-4D97-AF65-F5344CB8AC3E}">
        <p14:creationId xmlns:p14="http://schemas.microsoft.com/office/powerpoint/2010/main" val="2947863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65307-53C0-6841-BD2D-C787499D42E7}"/>
              </a:ext>
            </a:extLst>
          </p:cNvPr>
          <p:cNvSpPr>
            <a:spLocks noGrp="1"/>
          </p:cNvSpPr>
          <p:nvPr>
            <p:ph type="title"/>
          </p:nvPr>
        </p:nvSpPr>
        <p:spPr/>
        <p:txBody>
          <a:bodyPr/>
          <a:lstStyle/>
          <a:p>
            <a:r>
              <a:rPr lang="en-US" i="1" dirty="0" err="1"/>
              <a:t>sammā-diṭṭhi</a:t>
            </a:r>
            <a:endParaRPr lang="en-US" dirty="0"/>
          </a:p>
        </p:txBody>
      </p:sp>
      <p:sp>
        <p:nvSpPr>
          <p:cNvPr id="3" name="Content Placeholder 2">
            <a:extLst>
              <a:ext uri="{FF2B5EF4-FFF2-40B4-BE49-F238E27FC236}">
                <a16:creationId xmlns:a16="http://schemas.microsoft.com/office/drawing/2014/main" id="{600DF617-5CAE-1B4F-8BD5-68E1F7680076}"/>
              </a:ext>
            </a:extLst>
          </p:cNvPr>
          <p:cNvSpPr>
            <a:spLocks noGrp="1"/>
          </p:cNvSpPr>
          <p:nvPr>
            <p:ph idx="1"/>
          </p:nvPr>
        </p:nvSpPr>
        <p:spPr>
          <a:xfrm>
            <a:off x="630196" y="3276406"/>
            <a:ext cx="10688594" cy="2358275"/>
          </a:xfrm>
        </p:spPr>
        <p:txBody>
          <a:bodyPr/>
          <a:lstStyle/>
          <a:p>
            <a:pPr marL="0" indent="0">
              <a:buNone/>
            </a:pPr>
            <a:r>
              <a:rPr lang="en-US" b="1" dirty="0"/>
              <a:t>“Right/Wise/Appropriate View”</a:t>
            </a:r>
            <a:r>
              <a:rPr lang="en-US" dirty="0"/>
              <a:t> (</a:t>
            </a:r>
            <a:r>
              <a:rPr lang="en-US" i="1" dirty="0" err="1"/>
              <a:t>sammā-diṭṭhi</a:t>
            </a:r>
            <a:r>
              <a:rPr lang="en-US" dirty="0"/>
              <a:t>) or “right/wise/appropriate understanding” makes clear that our actions have consequences. In Buddhist thought, a </a:t>
            </a:r>
            <a:r>
              <a:rPr lang="en-US" i="1" dirty="0" err="1"/>
              <a:t>diṭṭhi</a:t>
            </a:r>
            <a:r>
              <a:rPr lang="en-US" dirty="0"/>
              <a:t> is not a simple, abstract collection of propositions, but a charged interpretation of experience which intensely shapes and affects thought, sensation, and action. Having the proper mental attitude toward views (</a:t>
            </a:r>
            <a:r>
              <a:rPr lang="en-US" i="1" dirty="0" err="1"/>
              <a:t>diṭṭhi</a:t>
            </a:r>
            <a:r>
              <a:rPr lang="en-US" dirty="0"/>
              <a:t>) is therefore considered an integral part of the Buddhist path, as sometimes correct views need to be put into practice and incorrect views abandoned, and sometimes all views (</a:t>
            </a:r>
            <a:r>
              <a:rPr lang="en-US" i="1" dirty="0" err="1"/>
              <a:t>diṭṭhi</a:t>
            </a:r>
            <a:r>
              <a:rPr lang="en-US" dirty="0"/>
              <a:t>) are seen as obstacles to enlightenment. </a:t>
            </a:r>
          </a:p>
        </p:txBody>
      </p:sp>
    </p:spTree>
    <p:extLst>
      <p:ext uri="{BB962C8B-B14F-4D97-AF65-F5344CB8AC3E}">
        <p14:creationId xmlns:p14="http://schemas.microsoft.com/office/powerpoint/2010/main" val="26676380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3057</TotalTime>
  <Words>5019</Words>
  <Application>Microsoft Macintosh PowerPoint</Application>
  <PresentationFormat>Widescreen</PresentationFormat>
  <Paragraphs>182</Paragraphs>
  <Slides>45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Arial</vt:lpstr>
      <vt:lpstr>Century Gothic</vt:lpstr>
      <vt:lpstr>Wingdings 3</vt:lpstr>
      <vt:lpstr>Ion Boardroom</vt:lpstr>
      <vt:lpstr>Saṃyutta Nikāya 12.15 </vt:lpstr>
      <vt:lpstr>To Kaccayana Gotta (on samma diṭṭhi) </vt:lpstr>
      <vt:lpstr>Saṃyutta Nikāya 12.15 </vt:lpstr>
      <vt:lpstr>Sanskrit and Chinese Parallels</vt:lpstr>
      <vt:lpstr>Saṃyutta Nikāya 12.15 </vt:lpstr>
      <vt:lpstr>Kaccāna</vt:lpstr>
      <vt:lpstr>Kaccāna (Kātyāyana)</vt:lpstr>
      <vt:lpstr>Samma Diṭṭhi</vt:lpstr>
      <vt:lpstr>sammā-diṭṭhi</vt:lpstr>
      <vt:lpstr>atthitā and natthitā</vt:lpstr>
      <vt:lpstr>Atthitā and Natthitā</vt:lpstr>
      <vt:lpstr>Eternalism” (sassatavāda)</vt:lpstr>
      <vt:lpstr>Annihilationism (ucchedavāda)</vt:lpstr>
      <vt:lpstr>Eternalism and Annihilationism</vt:lpstr>
      <vt:lpstr>Origin and Cessation of the World</vt:lpstr>
      <vt:lpstr>Engagement, Clinging, and Adherence</vt:lpstr>
      <vt:lpstr>Engagement, Clinging, and Adherence</vt:lpstr>
      <vt:lpstr>‘my self’ = my soul, my attā</vt:lpstr>
      <vt:lpstr>SN 44.10: Vacchagotta Questions the Buddha about attā (the Soul or the Self)</vt:lpstr>
      <vt:lpstr>SN 44.10: Vacchagotta Questions the Buddha about attā (the Soul or the Self)</vt:lpstr>
      <vt:lpstr>Dukkha Arising and Ceasing</vt:lpstr>
      <vt:lpstr>Knowledge Independent of Others</vt:lpstr>
      <vt:lpstr>The Middle Way (majjhimā paṭipadā): ‘All exists’; ‘All does not exist’</vt:lpstr>
      <vt:lpstr>Avoidance of the Extremes</vt:lpstr>
      <vt:lpstr>Govind Chandra Pande Studies in the Origins of Buddhism </vt:lpstr>
      <vt:lpstr>Govind Chandra Pande Studies in the Origins of Buddhism</vt:lpstr>
      <vt:lpstr>Paṭiccasamuppāda (Reverse Order)</vt:lpstr>
      <vt:lpstr>Paṭiccasamuppāda (Forward)</vt:lpstr>
      <vt:lpstr>Nāgārjuna</vt:lpstr>
      <vt:lpstr>Nāgārjuna</vt:lpstr>
      <vt:lpstr>Nāgārjuna’s Mūlamadhyamakakārikā</vt:lpstr>
      <vt:lpstr>Mūlamadhyamakakārikā (Fundamental Verses on the Middle Way)</vt:lpstr>
      <vt:lpstr>Nāgārjuna</vt:lpstr>
      <vt:lpstr>Nāgārjuna</vt:lpstr>
      <vt:lpstr>Nāgārjuna</vt:lpstr>
      <vt:lpstr>Madhyamaka School</vt:lpstr>
      <vt:lpstr>Middle Way</vt:lpstr>
      <vt:lpstr>Madhyamaka Main Tenet </vt:lpstr>
      <vt:lpstr>śūnyatā (Pāli: suññatā)</vt:lpstr>
      <vt:lpstr>Batchelor, Stephen. Verses from the Center -- Self</vt:lpstr>
      <vt:lpstr>Batchelor, Stephen. Verses from the Center – Self (Continued)</vt:lpstr>
      <vt:lpstr>Batchelor, Stephen. Verses from the Center – Self (Continued)</vt:lpstr>
      <vt:lpstr>Batchelor, Stephen. Verses from the Center – Self (Continued)</vt:lpstr>
      <vt:lpstr>Batchelor, Stephen. Verses from the Center – Self (Continued)</vt:lpstr>
      <vt:lpstr>anattā and paṭiccasamuppāda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Saṃyutta Nikāya 12.15 </dc:title>
  <dc:creator>Hardy Cook</dc:creator>
  <cp:lastModifiedBy>Hardy Cook</cp:lastModifiedBy>
  <cp:revision>75</cp:revision>
  <dcterms:created xsi:type="dcterms:W3CDTF">2020-09-10T15:50:28Z</dcterms:created>
  <dcterms:modified xsi:type="dcterms:W3CDTF">2020-10-16T16:24:19Z</dcterms:modified>
</cp:coreProperties>
</file>