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1"/>
  </p:sldMasterIdLst>
  <p:sldIdLst>
    <p:sldId id="256" r:id="rId2"/>
    <p:sldId id="300" r:id="rId3"/>
    <p:sldId id="258" r:id="rId4"/>
    <p:sldId id="292" r:id="rId5"/>
    <p:sldId id="295" r:id="rId6"/>
    <p:sldId id="296" r:id="rId7"/>
    <p:sldId id="294" r:id="rId8"/>
    <p:sldId id="257" r:id="rId9"/>
    <p:sldId id="259" r:id="rId10"/>
    <p:sldId id="260" r:id="rId11"/>
    <p:sldId id="267" r:id="rId12"/>
    <p:sldId id="261" r:id="rId13"/>
    <p:sldId id="262" r:id="rId14"/>
    <p:sldId id="263" r:id="rId15"/>
    <p:sldId id="264" r:id="rId16"/>
    <p:sldId id="265" r:id="rId17"/>
    <p:sldId id="268" r:id="rId18"/>
    <p:sldId id="269" r:id="rId19"/>
    <p:sldId id="270" r:id="rId20"/>
    <p:sldId id="272" r:id="rId21"/>
    <p:sldId id="274" r:id="rId22"/>
    <p:sldId id="275" r:id="rId23"/>
    <p:sldId id="273" r:id="rId24"/>
    <p:sldId id="277" r:id="rId25"/>
    <p:sldId id="298" r:id="rId26"/>
    <p:sldId id="297" r:id="rId27"/>
    <p:sldId id="299" r:id="rId28"/>
    <p:sldId id="278" r:id="rId29"/>
    <p:sldId id="279" r:id="rId30"/>
    <p:sldId id="280" r:id="rId31"/>
    <p:sldId id="281" r:id="rId32"/>
    <p:sldId id="282" r:id="rId33"/>
    <p:sldId id="291" r:id="rId34"/>
    <p:sldId id="283" r:id="rId35"/>
    <p:sldId id="284" r:id="rId36"/>
    <p:sldId id="285" r:id="rId37"/>
    <p:sldId id="286" r:id="rId38"/>
    <p:sldId id="287" r:id="rId39"/>
    <p:sldId id="288" r:id="rId40"/>
    <p:sldId id="289" r:id="rId41"/>
    <p:sldId id="29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65941A-995E-B242-8E1F-C24C428B40BB}" v="22" dt="2021-02-21T19:52:13.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49"/>
    <p:restoredTop sz="96308"/>
  </p:normalViewPr>
  <p:slideViewPr>
    <p:cSldViewPr snapToGrid="0" snapToObjects="1">
      <p:cViewPr varScale="1">
        <p:scale>
          <a:sx n="145" d="100"/>
          <a:sy n="145" d="100"/>
        </p:scale>
        <p:origin x="208" y="1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y Cook" userId="80e4d3702c3d9a55" providerId="LiveId" clId="{9A65941A-995E-B242-8E1F-C24C428B40BB}"/>
    <pc:docChg chg="undo custSel addSld delSld modSld sldOrd">
      <pc:chgData name="Hardy Cook" userId="80e4d3702c3d9a55" providerId="LiveId" clId="{9A65941A-995E-B242-8E1F-C24C428B40BB}" dt="2021-02-21T23:01:43.367" v="580" actId="2696"/>
      <pc:docMkLst>
        <pc:docMk/>
      </pc:docMkLst>
      <pc:sldChg chg="modSp mod">
        <pc:chgData name="Hardy Cook" userId="80e4d3702c3d9a55" providerId="LiveId" clId="{9A65941A-995E-B242-8E1F-C24C428B40BB}" dt="2021-02-21T19:52:34.342" v="562" actId="20577"/>
        <pc:sldMkLst>
          <pc:docMk/>
          <pc:sldMk cId="1713144641" sldId="258"/>
        </pc:sldMkLst>
        <pc:spChg chg="mod">
          <ac:chgData name="Hardy Cook" userId="80e4d3702c3d9a55" providerId="LiveId" clId="{9A65941A-995E-B242-8E1F-C24C428B40BB}" dt="2021-02-21T19:52:17.176" v="560" actId="114"/>
          <ac:spMkLst>
            <pc:docMk/>
            <pc:sldMk cId="1713144641" sldId="258"/>
            <ac:spMk id="2" creationId="{D7D24628-5D6C-6C4D-B5A6-6579B8F5598E}"/>
          </ac:spMkLst>
        </pc:spChg>
        <pc:spChg chg="mod">
          <ac:chgData name="Hardy Cook" userId="80e4d3702c3d9a55" providerId="LiveId" clId="{9A65941A-995E-B242-8E1F-C24C428B40BB}" dt="2021-02-21T19:52:34.342" v="562" actId="20577"/>
          <ac:spMkLst>
            <pc:docMk/>
            <pc:sldMk cId="1713144641" sldId="258"/>
            <ac:spMk id="3" creationId="{6D4491FA-6A4F-534D-A57A-4EE0AB904218}"/>
          </ac:spMkLst>
        </pc:spChg>
      </pc:sldChg>
      <pc:sldChg chg="modSp mod">
        <pc:chgData name="Hardy Cook" userId="80e4d3702c3d9a55" providerId="LiveId" clId="{9A65941A-995E-B242-8E1F-C24C428B40BB}" dt="2021-02-15T18:51:50.140" v="208" actId="1076"/>
        <pc:sldMkLst>
          <pc:docMk/>
          <pc:sldMk cId="3396628180" sldId="259"/>
        </pc:sldMkLst>
        <pc:spChg chg="mod">
          <ac:chgData name="Hardy Cook" userId="80e4d3702c3d9a55" providerId="LiveId" clId="{9A65941A-995E-B242-8E1F-C24C428B40BB}" dt="2021-02-15T18:51:50.140" v="208" actId="1076"/>
          <ac:spMkLst>
            <pc:docMk/>
            <pc:sldMk cId="3396628180" sldId="259"/>
            <ac:spMk id="3" creationId="{6D4491FA-6A4F-534D-A57A-4EE0AB904218}"/>
          </ac:spMkLst>
        </pc:spChg>
      </pc:sldChg>
      <pc:sldChg chg="modSp mod">
        <pc:chgData name="Hardy Cook" userId="80e4d3702c3d9a55" providerId="LiveId" clId="{9A65941A-995E-B242-8E1F-C24C428B40BB}" dt="2021-02-15T18:51:54.989" v="209" actId="1076"/>
        <pc:sldMkLst>
          <pc:docMk/>
          <pc:sldMk cId="3768766894" sldId="260"/>
        </pc:sldMkLst>
        <pc:spChg chg="mod">
          <ac:chgData name="Hardy Cook" userId="80e4d3702c3d9a55" providerId="LiveId" clId="{9A65941A-995E-B242-8E1F-C24C428B40BB}" dt="2021-02-15T18:51:54.989" v="209" actId="1076"/>
          <ac:spMkLst>
            <pc:docMk/>
            <pc:sldMk cId="3768766894" sldId="260"/>
            <ac:spMk id="3" creationId="{6D4491FA-6A4F-534D-A57A-4EE0AB904218}"/>
          </ac:spMkLst>
        </pc:spChg>
      </pc:sldChg>
      <pc:sldChg chg="modSp mod">
        <pc:chgData name="Hardy Cook" userId="80e4d3702c3d9a55" providerId="LiveId" clId="{9A65941A-995E-B242-8E1F-C24C428B40BB}" dt="2021-02-15T18:52:33.545" v="211" actId="1076"/>
        <pc:sldMkLst>
          <pc:docMk/>
          <pc:sldMk cId="3174614750" sldId="263"/>
        </pc:sldMkLst>
        <pc:spChg chg="mod">
          <ac:chgData name="Hardy Cook" userId="80e4d3702c3d9a55" providerId="LiveId" clId="{9A65941A-995E-B242-8E1F-C24C428B40BB}" dt="2021-02-15T18:52:33.545" v="211" actId="1076"/>
          <ac:spMkLst>
            <pc:docMk/>
            <pc:sldMk cId="3174614750" sldId="263"/>
            <ac:spMk id="3" creationId="{594B7B48-5157-6A41-9F2F-FDCD7311C20D}"/>
          </ac:spMkLst>
        </pc:spChg>
      </pc:sldChg>
      <pc:sldChg chg="modSp mod">
        <pc:chgData name="Hardy Cook" userId="80e4d3702c3d9a55" providerId="LiveId" clId="{9A65941A-995E-B242-8E1F-C24C428B40BB}" dt="2021-02-15T18:52:50.152" v="213" actId="1076"/>
        <pc:sldMkLst>
          <pc:docMk/>
          <pc:sldMk cId="883549481" sldId="265"/>
        </pc:sldMkLst>
        <pc:spChg chg="mod">
          <ac:chgData name="Hardy Cook" userId="80e4d3702c3d9a55" providerId="LiveId" clId="{9A65941A-995E-B242-8E1F-C24C428B40BB}" dt="2021-02-15T18:52:50.152" v="213" actId="1076"/>
          <ac:spMkLst>
            <pc:docMk/>
            <pc:sldMk cId="883549481" sldId="265"/>
            <ac:spMk id="3" creationId="{594B7B48-5157-6A41-9F2F-FDCD7311C20D}"/>
          </ac:spMkLst>
        </pc:spChg>
      </pc:sldChg>
      <pc:sldChg chg="del">
        <pc:chgData name="Hardy Cook" userId="80e4d3702c3d9a55" providerId="LiveId" clId="{9A65941A-995E-B242-8E1F-C24C428B40BB}" dt="2021-02-21T23:01:43.367" v="580" actId="2696"/>
        <pc:sldMkLst>
          <pc:docMk/>
          <pc:sldMk cId="3651194586" sldId="266"/>
        </pc:sldMkLst>
      </pc:sldChg>
      <pc:sldChg chg="modSp mod">
        <pc:chgData name="Hardy Cook" userId="80e4d3702c3d9a55" providerId="LiveId" clId="{9A65941A-995E-B242-8E1F-C24C428B40BB}" dt="2021-02-15T18:52:54.582" v="214" actId="1076"/>
        <pc:sldMkLst>
          <pc:docMk/>
          <pc:sldMk cId="3650446610" sldId="268"/>
        </pc:sldMkLst>
        <pc:spChg chg="mod">
          <ac:chgData name="Hardy Cook" userId="80e4d3702c3d9a55" providerId="LiveId" clId="{9A65941A-995E-B242-8E1F-C24C428B40BB}" dt="2021-02-15T18:52:54.582" v="214" actId="1076"/>
          <ac:spMkLst>
            <pc:docMk/>
            <pc:sldMk cId="3650446610" sldId="268"/>
            <ac:spMk id="3" creationId="{8B41EE39-4B58-244C-B049-B1CA684423D4}"/>
          </ac:spMkLst>
        </pc:spChg>
      </pc:sldChg>
      <pc:sldChg chg="modSp mod">
        <pc:chgData name="Hardy Cook" userId="80e4d3702c3d9a55" providerId="LiveId" clId="{9A65941A-995E-B242-8E1F-C24C428B40BB}" dt="2021-02-15T18:53:07.217" v="215" actId="1076"/>
        <pc:sldMkLst>
          <pc:docMk/>
          <pc:sldMk cId="187363518" sldId="270"/>
        </pc:sldMkLst>
        <pc:spChg chg="mod">
          <ac:chgData name="Hardy Cook" userId="80e4d3702c3d9a55" providerId="LiveId" clId="{9A65941A-995E-B242-8E1F-C24C428B40BB}" dt="2021-02-15T18:53:07.217" v="215" actId="1076"/>
          <ac:spMkLst>
            <pc:docMk/>
            <pc:sldMk cId="187363518" sldId="270"/>
            <ac:spMk id="3" creationId="{7497F276-D6D8-8A49-A86E-FA9E4FE2BEF5}"/>
          </ac:spMkLst>
        </pc:spChg>
      </pc:sldChg>
      <pc:sldChg chg="del">
        <pc:chgData name="Hardy Cook" userId="80e4d3702c3d9a55" providerId="LiveId" clId="{9A65941A-995E-B242-8E1F-C24C428B40BB}" dt="2021-02-21T23:01:33.273" v="579" actId="2696"/>
        <pc:sldMkLst>
          <pc:docMk/>
          <pc:sldMk cId="1445212894" sldId="271"/>
        </pc:sldMkLst>
      </pc:sldChg>
      <pc:sldChg chg="modSp mod">
        <pc:chgData name="Hardy Cook" userId="80e4d3702c3d9a55" providerId="LiveId" clId="{9A65941A-995E-B242-8E1F-C24C428B40BB}" dt="2021-02-15T18:53:15.059" v="216" actId="1076"/>
        <pc:sldMkLst>
          <pc:docMk/>
          <pc:sldMk cId="8384796" sldId="272"/>
        </pc:sldMkLst>
        <pc:spChg chg="mod">
          <ac:chgData name="Hardy Cook" userId="80e4d3702c3d9a55" providerId="LiveId" clId="{9A65941A-995E-B242-8E1F-C24C428B40BB}" dt="2021-02-15T18:53:15.059" v="216" actId="1076"/>
          <ac:spMkLst>
            <pc:docMk/>
            <pc:sldMk cId="8384796" sldId="272"/>
            <ac:spMk id="3" creationId="{6611AD8E-EFB0-8A40-B7DD-4CB000824F9B}"/>
          </ac:spMkLst>
        </pc:spChg>
      </pc:sldChg>
      <pc:sldChg chg="modSp mod">
        <pc:chgData name="Hardy Cook" userId="80e4d3702c3d9a55" providerId="LiveId" clId="{9A65941A-995E-B242-8E1F-C24C428B40BB}" dt="2021-02-21T20:06:17.242" v="566" actId="14100"/>
        <pc:sldMkLst>
          <pc:docMk/>
          <pc:sldMk cId="248097893" sldId="274"/>
        </pc:sldMkLst>
        <pc:spChg chg="mod">
          <ac:chgData name="Hardy Cook" userId="80e4d3702c3d9a55" providerId="LiveId" clId="{9A65941A-995E-B242-8E1F-C24C428B40BB}" dt="2021-02-21T20:06:17.242" v="566" actId="14100"/>
          <ac:spMkLst>
            <pc:docMk/>
            <pc:sldMk cId="248097893" sldId="274"/>
            <ac:spMk id="3" creationId="{6611AD8E-EFB0-8A40-B7DD-4CB000824F9B}"/>
          </ac:spMkLst>
        </pc:spChg>
      </pc:sldChg>
      <pc:sldChg chg="modSp mod">
        <pc:chgData name="Hardy Cook" userId="80e4d3702c3d9a55" providerId="LiveId" clId="{9A65941A-995E-B242-8E1F-C24C428B40BB}" dt="2021-02-15T18:53:49.789" v="220" actId="1076"/>
        <pc:sldMkLst>
          <pc:docMk/>
          <pc:sldMk cId="3234963914" sldId="275"/>
        </pc:sldMkLst>
        <pc:spChg chg="mod">
          <ac:chgData name="Hardy Cook" userId="80e4d3702c3d9a55" providerId="LiveId" clId="{9A65941A-995E-B242-8E1F-C24C428B40BB}" dt="2021-02-15T18:53:49.789" v="220" actId="1076"/>
          <ac:spMkLst>
            <pc:docMk/>
            <pc:sldMk cId="3234963914" sldId="275"/>
            <ac:spMk id="3" creationId="{3F323F71-493C-4140-843B-3864DD5A791C}"/>
          </ac:spMkLst>
        </pc:spChg>
      </pc:sldChg>
      <pc:sldChg chg="modSp mod">
        <pc:chgData name="Hardy Cook" userId="80e4d3702c3d9a55" providerId="LiveId" clId="{9A65941A-995E-B242-8E1F-C24C428B40BB}" dt="2021-02-15T18:54:21.852" v="223" actId="1076"/>
        <pc:sldMkLst>
          <pc:docMk/>
          <pc:sldMk cId="2446132432" sldId="278"/>
        </pc:sldMkLst>
        <pc:spChg chg="mod">
          <ac:chgData name="Hardy Cook" userId="80e4d3702c3d9a55" providerId="LiveId" clId="{9A65941A-995E-B242-8E1F-C24C428B40BB}" dt="2021-02-15T18:54:21.852" v="223" actId="1076"/>
          <ac:spMkLst>
            <pc:docMk/>
            <pc:sldMk cId="2446132432" sldId="278"/>
            <ac:spMk id="3" creationId="{93FCFEB6-7503-FB4E-A499-5D31E4FD9291}"/>
          </ac:spMkLst>
        </pc:spChg>
      </pc:sldChg>
      <pc:sldChg chg="modSp mod">
        <pc:chgData name="Hardy Cook" userId="80e4d3702c3d9a55" providerId="LiveId" clId="{9A65941A-995E-B242-8E1F-C24C428B40BB}" dt="2021-02-15T18:54:53.411" v="226" actId="1076"/>
        <pc:sldMkLst>
          <pc:docMk/>
          <pc:sldMk cId="4121213719" sldId="279"/>
        </pc:sldMkLst>
        <pc:spChg chg="mod">
          <ac:chgData name="Hardy Cook" userId="80e4d3702c3d9a55" providerId="LiveId" clId="{9A65941A-995E-B242-8E1F-C24C428B40BB}" dt="2021-02-15T18:54:53.411" v="226" actId="1076"/>
          <ac:spMkLst>
            <pc:docMk/>
            <pc:sldMk cId="4121213719" sldId="279"/>
            <ac:spMk id="3" creationId="{6920FF59-2634-E742-A4CC-CD9A790DCB3D}"/>
          </ac:spMkLst>
        </pc:spChg>
      </pc:sldChg>
      <pc:sldChg chg="modSp mod">
        <pc:chgData name="Hardy Cook" userId="80e4d3702c3d9a55" providerId="LiveId" clId="{9A65941A-995E-B242-8E1F-C24C428B40BB}" dt="2021-02-15T18:54:44.140" v="225" actId="1076"/>
        <pc:sldMkLst>
          <pc:docMk/>
          <pc:sldMk cId="3212781385" sldId="280"/>
        </pc:sldMkLst>
        <pc:spChg chg="mod">
          <ac:chgData name="Hardy Cook" userId="80e4d3702c3d9a55" providerId="LiveId" clId="{9A65941A-995E-B242-8E1F-C24C428B40BB}" dt="2021-02-15T18:54:44.140" v="225" actId="1076"/>
          <ac:spMkLst>
            <pc:docMk/>
            <pc:sldMk cId="3212781385" sldId="280"/>
            <ac:spMk id="3" creationId="{6920FF59-2634-E742-A4CC-CD9A790DCB3D}"/>
          </ac:spMkLst>
        </pc:spChg>
      </pc:sldChg>
      <pc:sldChg chg="modSp mod">
        <pc:chgData name="Hardy Cook" userId="80e4d3702c3d9a55" providerId="LiveId" clId="{9A65941A-995E-B242-8E1F-C24C428B40BB}" dt="2021-02-15T18:55:03.322" v="227" actId="1076"/>
        <pc:sldMkLst>
          <pc:docMk/>
          <pc:sldMk cId="3762837027" sldId="281"/>
        </pc:sldMkLst>
        <pc:spChg chg="mod">
          <ac:chgData name="Hardy Cook" userId="80e4d3702c3d9a55" providerId="LiveId" clId="{9A65941A-995E-B242-8E1F-C24C428B40BB}" dt="2021-02-15T18:55:03.322" v="227" actId="1076"/>
          <ac:spMkLst>
            <pc:docMk/>
            <pc:sldMk cId="3762837027" sldId="281"/>
            <ac:spMk id="3" creationId="{6920FF59-2634-E742-A4CC-CD9A790DCB3D}"/>
          </ac:spMkLst>
        </pc:spChg>
      </pc:sldChg>
      <pc:sldChg chg="modSp mod">
        <pc:chgData name="Hardy Cook" userId="80e4d3702c3d9a55" providerId="LiveId" clId="{9A65941A-995E-B242-8E1F-C24C428B40BB}" dt="2021-02-15T18:55:13.976" v="228" actId="1076"/>
        <pc:sldMkLst>
          <pc:docMk/>
          <pc:sldMk cId="8183620" sldId="282"/>
        </pc:sldMkLst>
        <pc:spChg chg="mod">
          <ac:chgData name="Hardy Cook" userId="80e4d3702c3d9a55" providerId="LiveId" clId="{9A65941A-995E-B242-8E1F-C24C428B40BB}" dt="2021-02-15T18:55:13.976" v="228" actId="1076"/>
          <ac:spMkLst>
            <pc:docMk/>
            <pc:sldMk cId="8183620" sldId="282"/>
            <ac:spMk id="3" creationId="{6920FF59-2634-E742-A4CC-CD9A790DCB3D}"/>
          </ac:spMkLst>
        </pc:spChg>
      </pc:sldChg>
      <pc:sldChg chg="modSp mod">
        <pc:chgData name="Hardy Cook" userId="80e4d3702c3d9a55" providerId="LiveId" clId="{9A65941A-995E-B242-8E1F-C24C428B40BB}" dt="2021-02-15T18:55:29.558" v="229" actId="114"/>
        <pc:sldMkLst>
          <pc:docMk/>
          <pc:sldMk cId="4096760615" sldId="284"/>
        </pc:sldMkLst>
        <pc:spChg chg="mod">
          <ac:chgData name="Hardy Cook" userId="80e4d3702c3d9a55" providerId="LiveId" clId="{9A65941A-995E-B242-8E1F-C24C428B40BB}" dt="2021-02-15T18:55:29.558" v="229" actId="114"/>
          <ac:spMkLst>
            <pc:docMk/>
            <pc:sldMk cId="4096760615" sldId="284"/>
            <ac:spMk id="3" creationId="{01FB18C8-8C5B-D44D-B817-2CB43A533F39}"/>
          </ac:spMkLst>
        </pc:spChg>
      </pc:sldChg>
      <pc:sldChg chg="modSp mod">
        <pc:chgData name="Hardy Cook" userId="80e4d3702c3d9a55" providerId="LiveId" clId="{9A65941A-995E-B242-8E1F-C24C428B40BB}" dt="2021-02-15T18:55:59.147" v="230" actId="1076"/>
        <pc:sldMkLst>
          <pc:docMk/>
          <pc:sldMk cId="2978700002" sldId="289"/>
        </pc:sldMkLst>
        <pc:spChg chg="mod">
          <ac:chgData name="Hardy Cook" userId="80e4d3702c3d9a55" providerId="LiveId" clId="{9A65941A-995E-B242-8E1F-C24C428B40BB}" dt="2021-02-15T18:55:59.147" v="230" actId="1076"/>
          <ac:spMkLst>
            <pc:docMk/>
            <pc:sldMk cId="2978700002" sldId="289"/>
            <ac:spMk id="3" creationId="{01FB18C8-8C5B-D44D-B817-2CB43A533F39}"/>
          </ac:spMkLst>
        </pc:spChg>
      </pc:sldChg>
      <pc:sldChg chg="modSp mod">
        <pc:chgData name="Hardy Cook" userId="80e4d3702c3d9a55" providerId="LiveId" clId="{9A65941A-995E-B242-8E1F-C24C428B40BB}" dt="2021-02-15T18:51:01.976" v="203" actId="1076"/>
        <pc:sldMkLst>
          <pc:docMk/>
          <pc:sldMk cId="1687494317" sldId="291"/>
        </pc:sldMkLst>
        <pc:spChg chg="mod">
          <ac:chgData name="Hardy Cook" userId="80e4d3702c3d9a55" providerId="LiveId" clId="{9A65941A-995E-B242-8E1F-C24C428B40BB}" dt="2021-02-15T18:51:01.976" v="203" actId="1076"/>
          <ac:spMkLst>
            <pc:docMk/>
            <pc:sldMk cId="1687494317" sldId="291"/>
            <ac:spMk id="3" creationId="{6A8AD7F6-49AE-3C46-B246-988342EE478D}"/>
          </ac:spMkLst>
        </pc:spChg>
      </pc:sldChg>
      <pc:sldChg chg="modSp mod">
        <pc:chgData name="Hardy Cook" userId="80e4d3702c3d9a55" providerId="LiveId" clId="{9A65941A-995E-B242-8E1F-C24C428B40BB}" dt="2021-02-21T20:52:15.211" v="578" actId="20577"/>
        <pc:sldMkLst>
          <pc:docMk/>
          <pc:sldMk cId="310338640" sldId="292"/>
        </pc:sldMkLst>
        <pc:spChg chg="mod">
          <ac:chgData name="Hardy Cook" userId="80e4d3702c3d9a55" providerId="LiveId" clId="{9A65941A-995E-B242-8E1F-C24C428B40BB}" dt="2021-02-21T20:52:15.211" v="578" actId="20577"/>
          <ac:spMkLst>
            <pc:docMk/>
            <pc:sldMk cId="310338640" sldId="292"/>
            <ac:spMk id="3" creationId="{E57DC060-FD8E-DA43-BAFB-5F9E7350DC4D}"/>
          </ac:spMkLst>
        </pc:spChg>
      </pc:sldChg>
      <pc:sldChg chg="modSp del mod">
        <pc:chgData name="Hardy Cook" userId="80e4d3702c3d9a55" providerId="LiveId" clId="{9A65941A-995E-B242-8E1F-C24C428B40BB}" dt="2021-02-15T18:36:47.844" v="41" actId="2696"/>
        <pc:sldMkLst>
          <pc:docMk/>
          <pc:sldMk cId="4216490666" sldId="293"/>
        </pc:sldMkLst>
        <pc:spChg chg="mod">
          <ac:chgData name="Hardy Cook" userId="80e4d3702c3d9a55" providerId="LiveId" clId="{9A65941A-995E-B242-8E1F-C24C428B40BB}" dt="2021-02-15T18:29:19.442" v="26" actId="313"/>
          <ac:spMkLst>
            <pc:docMk/>
            <pc:sldMk cId="4216490666" sldId="293"/>
            <ac:spMk id="2" creationId="{789ECDB4-365C-1B40-878F-37E8A7531B3C}"/>
          </ac:spMkLst>
        </pc:spChg>
        <pc:spChg chg="mod">
          <ac:chgData name="Hardy Cook" userId="80e4d3702c3d9a55" providerId="LiveId" clId="{9A65941A-995E-B242-8E1F-C24C428B40BB}" dt="2021-02-15T18:36:42.399" v="40" actId="21"/>
          <ac:spMkLst>
            <pc:docMk/>
            <pc:sldMk cId="4216490666" sldId="293"/>
            <ac:spMk id="3" creationId="{EA29FD91-4234-BA4B-B91A-169C4745D747}"/>
          </ac:spMkLst>
        </pc:spChg>
      </pc:sldChg>
      <pc:sldChg chg="modSp mod">
        <pc:chgData name="Hardy Cook" userId="80e4d3702c3d9a55" providerId="LiveId" clId="{9A65941A-995E-B242-8E1F-C24C428B40BB}" dt="2021-02-15T18:51:34.501" v="207" actId="1076"/>
        <pc:sldMkLst>
          <pc:docMk/>
          <pc:sldMk cId="376122680" sldId="294"/>
        </pc:sldMkLst>
        <pc:spChg chg="mod">
          <ac:chgData name="Hardy Cook" userId="80e4d3702c3d9a55" providerId="LiveId" clId="{9A65941A-995E-B242-8E1F-C24C428B40BB}" dt="2021-02-15T18:51:34.501" v="207" actId="1076"/>
          <ac:spMkLst>
            <pc:docMk/>
            <pc:sldMk cId="376122680" sldId="294"/>
            <ac:spMk id="3" creationId="{202C14F9-9436-9243-B3FF-135909C697CF}"/>
          </ac:spMkLst>
        </pc:spChg>
      </pc:sldChg>
      <pc:sldChg chg="modSp mod">
        <pc:chgData name="Hardy Cook" userId="80e4d3702c3d9a55" providerId="LiveId" clId="{9A65941A-995E-B242-8E1F-C24C428B40BB}" dt="2021-02-15T18:26:32.082" v="9" actId="1076"/>
        <pc:sldMkLst>
          <pc:docMk/>
          <pc:sldMk cId="1187251824" sldId="295"/>
        </pc:sldMkLst>
        <pc:spChg chg="mod">
          <ac:chgData name="Hardy Cook" userId="80e4d3702c3d9a55" providerId="LiveId" clId="{9A65941A-995E-B242-8E1F-C24C428B40BB}" dt="2021-02-15T18:26:32.082" v="9" actId="1076"/>
          <ac:spMkLst>
            <pc:docMk/>
            <pc:sldMk cId="1187251824" sldId="295"/>
            <ac:spMk id="3" creationId="{28BD866F-02FE-2F43-9EAA-84EE8B01BA5C}"/>
          </ac:spMkLst>
        </pc:spChg>
      </pc:sldChg>
      <pc:sldChg chg="modSp mod">
        <pc:chgData name="Hardy Cook" userId="80e4d3702c3d9a55" providerId="LiveId" clId="{9A65941A-995E-B242-8E1F-C24C428B40BB}" dt="2021-02-19T17:14:46.330" v="236" actId="20577"/>
        <pc:sldMkLst>
          <pc:docMk/>
          <pc:sldMk cId="347031063" sldId="296"/>
        </pc:sldMkLst>
        <pc:spChg chg="mod">
          <ac:chgData name="Hardy Cook" userId="80e4d3702c3d9a55" providerId="LiveId" clId="{9A65941A-995E-B242-8E1F-C24C428B40BB}" dt="2021-02-19T17:14:46.330" v="236" actId="20577"/>
          <ac:spMkLst>
            <pc:docMk/>
            <pc:sldMk cId="347031063" sldId="296"/>
            <ac:spMk id="3" creationId="{43DFD144-4DD9-B849-85C5-453F19C66CF5}"/>
          </ac:spMkLst>
        </pc:spChg>
      </pc:sldChg>
      <pc:sldChg chg="modSp mod">
        <pc:chgData name="Hardy Cook" userId="80e4d3702c3d9a55" providerId="LiveId" clId="{9A65941A-995E-B242-8E1F-C24C428B40BB}" dt="2021-02-15T18:37:10.815" v="45" actId="1076"/>
        <pc:sldMkLst>
          <pc:docMk/>
          <pc:sldMk cId="65793090" sldId="297"/>
        </pc:sldMkLst>
        <pc:spChg chg="mod">
          <ac:chgData name="Hardy Cook" userId="80e4d3702c3d9a55" providerId="LiveId" clId="{9A65941A-995E-B242-8E1F-C24C428B40BB}" dt="2021-02-15T18:37:10.815" v="45" actId="1076"/>
          <ac:spMkLst>
            <pc:docMk/>
            <pc:sldMk cId="65793090" sldId="297"/>
            <ac:spMk id="3" creationId="{AC7E0E17-2BD0-4146-8F4C-EF8F9F685B02}"/>
          </ac:spMkLst>
        </pc:spChg>
      </pc:sldChg>
      <pc:sldChg chg="modSp add mod">
        <pc:chgData name="Hardy Cook" userId="80e4d3702c3d9a55" providerId="LiveId" clId="{9A65941A-995E-B242-8E1F-C24C428B40BB}" dt="2021-02-15T18:54:04.594" v="221" actId="1076"/>
        <pc:sldMkLst>
          <pc:docMk/>
          <pc:sldMk cId="2962743979" sldId="298"/>
        </pc:sldMkLst>
        <pc:spChg chg="mod">
          <ac:chgData name="Hardy Cook" userId="80e4d3702c3d9a55" providerId="LiveId" clId="{9A65941A-995E-B242-8E1F-C24C428B40BB}" dt="2021-02-15T18:54:04.594" v="221" actId="1076"/>
          <ac:spMkLst>
            <pc:docMk/>
            <pc:sldMk cId="2962743979" sldId="298"/>
            <ac:spMk id="3" creationId="{EA29FD91-4234-BA4B-B91A-169C4745D747}"/>
          </ac:spMkLst>
        </pc:spChg>
      </pc:sldChg>
      <pc:sldChg chg="modSp add mod ord">
        <pc:chgData name="Hardy Cook" userId="80e4d3702c3d9a55" providerId="LiveId" clId="{9A65941A-995E-B242-8E1F-C24C428B40BB}" dt="2021-02-15T18:54:12.931" v="222" actId="1076"/>
        <pc:sldMkLst>
          <pc:docMk/>
          <pc:sldMk cId="2766826600" sldId="299"/>
        </pc:sldMkLst>
        <pc:spChg chg="mod">
          <ac:chgData name="Hardy Cook" userId="80e4d3702c3d9a55" providerId="LiveId" clId="{9A65941A-995E-B242-8E1F-C24C428B40BB}" dt="2021-02-15T18:54:12.931" v="222" actId="1076"/>
          <ac:spMkLst>
            <pc:docMk/>
            <pc:sldMk cId="2766826600" sldId="299"/>
            <ac:spMk id="3" creationId="{93FCFEB6-7503-FB4E-A499-5D31E4FD9291}"/>
          </ac:spMkLst>
        </pc:spChg>
      </pc:sldChg>
      <pc:sldChg chg="add ord">
        <pc:chgData name="Hardy Cook" userId="80e4d3702c3d9a55" providerId="LiveId" clId="{9A65941A-995E-B242-8E1F-C24C428B40BB}" dt="2021-02-21T19:52:24.982" v="561" actId="20578"/>
        <pc:sldMkLst>
          <pc:docMk/>
          <pc:sldMk cId="569931526" sldId="300"/>
        </pc:sldMkLst>
      </pc:sldChg>
      <pc:sldChg chg="modSp new del mod">
        <pc:chgData name="Hardy Cook" userId="80e4d3702c3d9a55" providerId="LiveId" clId="{9A65941A-995E-B242-8E1F-C24C428B40BB}" dt="2021-02-15T18:50:38.286" v="199" actId="2696"/>
        <pc:sldMkLst>
          <pc:docMk/>
          <pc:sldMk cId="1676857566" sldId="300"/>
        </pc:sldMkLst>
        <pc:spChg chg="mod">
          <ac:chgData name="Hardy Cook" userId="80e4d3702c3d9a55" providerId="LiveId" clId="{9A65941A-995E-B242-8E1F-C24C428B40BB}" dt="2021-02-15T18:50:30.664" v="198"/>
          <ac:spMkLst>
            <pc:docMk/>
            <pc:sldMk cId="1676857566" sldId="300"/>
            <ac:spMk id="3" creationId="{BD630A08-6A5B-1A4C-80DC-4676FCFCE3F0}"/>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DD32A9-3ECC-0041-9C46-B4769D2D4882}" type="datetimeFigureOut">
              <a:rPr lang="en-US" smtClean="0"/>
              <a:t>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3210948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223994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1683515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AEC2D95-EEBE-AA45-B04E-3C7817E5A73A}"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1382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1460513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8DD32A9-3ECC-0041-9C46-B4769D2D4882}" type="datetimeFigureOut">
              <a:rPr lang="en-US" smtClean="0"/>
              <a:t>2/21/21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42356285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8DD32A9-3ECC-0041-9C46-B4769D2D4882}" type="datetimeFigureOut">
              <a:rPr lang="en-US" smtClean="0"/>
              <a:t>2/21/21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3772427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D32A9-3ECC-0041-9C46-B4769D2D4882}" type="datetimeFigureOut">
              <a:rPr lang="en-US" smtClean="0"/>
              <a:t>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3140752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98DD32A9-3ECC-0041-9C46-B4769D2D4882}" type="datetimeFigureOut">
              <a:rPr lang="en-US" smtClean="0"/>
              <a:t>2/21/21</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AEC2D95-EEBE-AA45-B04E-3C7817E5A73A}" type="slidenum">
              <a:rPr lang="en-US" smtClean="0"/>
              <a:t>‹#›</a:t>
            </a:fld>
            <a:endParaRPr lang="en-US"/>
          </a:p>
        </p:txBody>
      </p:sp>
    </p:spTree>
    <p:extLst>
      <p:ext uri="{BB962C8B-B14F-4D97-AF65-F5344CB8AC3E}">
        <p14:creationId xmlns:p14="http://schemas.microsoft.com/office/powerpoint/2010/main" val="17419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DD32A9-3ECC-0041-9C46-B4769D2D4882}" type="datetimeFigureOut">
              <a:rPr lang="en-US" smtClean="0"/>
              <a:t>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2389851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DD32A9-3ECC-0041-9C46-B4769D2D4882}" type="datetimeFigureOut">
              <a:rPr lang="en-US" smtClean="0"/>
              <a:t>2/21/21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169229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62770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DD32A9-3ECC-0041-9C46-B4769D2D4882}" type="datetimeFigureOut">
              <a:rPr lang="en-US" smtClean="0"/>
              <a:t>2/21/21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82290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DD32A9-3ECC-0041-9C46-B4769D2D4882}" type="datetimeFigureOut">
              <a:rPr lang="en-US" smtClean="0"/>
              <a:t>2/21/21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4840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8DD32A9-3ECC-0041-9C46-B4769D2D4882}" type="datetimeFigureOut">
              <a:rPr lang="en-US" smtClean="0"/>
              <a:t>2/21/21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402644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170010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DD32A9-3ECC-0041-9C46-B4769D2D4882}" type="datetimeFigureOut">
              <a:rPr lang="en-US" smtClean="0"/>
              <a:t>2/21/21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2D95-EEBE-AA45-B04E-3C7817E5A73A}" type="slidenum">
              <a:rPr lang="en-US" smtClean="0"/>
              <a:t>‹#›</a:t>
            </a:fld>
            <a:endParaRPr lang="en-US"/>
          </a:p>
        </p:txBody>
      </p:sp>
    </p:spTree>
    <p:extLst>
      <p:ext uri="{BB962C8B-B14F-4D97-AF65-F5344CB8AC3E}">
        <p14:creationId xmlns:p14="http://schemas.microsoft.com/office/powerpoint/2010/main" val="2781116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8DD32A9-3ECC-0041-9C46-B4769D2D4882}" type="datetimeFigureOut">
              <a:rPr lang="en-US" smtClean="0"/>
              <a:t>2/21/21</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AEC2D95-EEBE-AA45-B04E-3C7817E5A73A}" type="slidenum">
              <a:rPr lang="en-US" smtClean="0"/>
              <a:t>‹#›</a:t>
            </a:fld>
            <a:endParaRPr lang="en-US"/>
          </a:p>
        </p:txBody>
      </p:sp>
    </p:spTree>
    <p:extLst>
      <p:ext uri="{BB962C8B-B14F-4D97-AF65-F5344CB8AC3E}">
        <p14:creationId xmlns:p14="http://schemas.microsoft.com/office/powerpoint/2010/main" val="3603048994"/>
      </p:ext>
    </p:extLst>
  </p:cSld>
  <p:clrMap bg1="dk1" tx1="lt1" bg2="dk2" tx2="lt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 id="214748380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buddhistinquiry.org/article/metta-sutta-verse-1/" TargetMode="External"/><Relationship Id="rId2" Type="http://schemas.openxmlformats.org/officeDocument/2006/relationships/hyperlink" Target="https://www.buddhistinquiry.org/issue/2010-mett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ancient-buddhist-texts.net/Textual-Studies/Tisuttanirutti/Tisuttanirutti.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eighb.com/ayyametta.htm" TargetMode="External"/><Relationship Id="rId2" Type="http://schemas.openxmlformats.org/officeDocument/2006/relationships/hyperlink" Target="http://www.leighb.com/metta.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736DF-A8B3-6946-944D-17D3FBF0FC9F}"/>
              </a:ext>
            </a:extLst>
          </p:cNvPr>
          <p:cNvSpPr>
            <a:spLocks noGrp="1"/>
          </p:cNvSpPr>
          <p:nvPr>
            <p:ph type="ctrTitle"/>
          </p:nvPr>
        </p:nvSpPr>
        <p:spPr/>
        <p:txBody>
          <a:bodyPr/>
          <a:lstStyle/>
          <a:p>
            <a:r>
              <a:rPr lang="en-US" i="1" dirty="0" err="1"/>
              <a:t>Mettā</a:t>
            </a:r>
            <a:r>
              <a:rPr lang="en-US" i="1" dirty="0"/>
              <a:t> Sutta </a:t>
            </a:r>
            <a:r>
              <a:rPr lang="en-US" dirty="0"/>
              <a:t>(Sutta Nipata 1.8)</a:t>
            </a:r>
          </a:p>
        </p:txBody>
      </p:sp>
      <p:sp>
        <p:nvSpPr>
          <p:cNvPr id="3" name="Subtitle 2">
            <a:extLst>
              <a:ext uri="{FF2B5EF4-FFF2-40B4-BE49-F238E27FC236}">
                <a16:creationId xmlns:a16="http://schemas.microsoft.com/office/drawing/2014/main" id="{4298D496-B374-C645-BCD5-85C472FBE922}"/>
              </a:ext>
            </a:extLst>
          </p:cNvPr>
          <p:cNvSpPr>
            <a:spLocks noGrp="1"/>
          </p:cNvSpPr>
          <p:nvPr>
            <p:ph type="subTitle" idx="1"/>
          </p:nvPr>
        </p:nvSpPr>
        <p:spPr/>
        <p:txBody>
          <a:bodyPr/>
          <a:lstStyle/>
          <a:p>
            <a:r>
              <a:rPr lang="en-US" i="1" dirty="0" err="1"/>
              <a:t>Brahmaviharas</a:t>
            </a:r>
            <a:r>
              <a:rPr lang="en-US" dirty="0"/>
              <a:t> and </a:t>
            </a:r>
            <a:r>
              <a:rPr lang="en-US" i="1" dirty="0" err="1"/>
              <a:t>Mettā</a:t>
            </a:r>
            <a:endParaRPr lang="en-US" i="1" dirty="0"/>
          </a:p>
        </p:txBody>
      </p:sp>
    </p:spTree>
    <p:extLst>
      <p:ext uri="{BB962C8B-B14F-4D97-AF65-F5344CB8AC3E}">
        <p14:creationId xmlns:p14="http://schemas.microsoft.com/office/powerpoint/2010/main" val="1003740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4628-5D6C-6C4D-B5A6-6579B8F5598E}"/>
              </a:ext>
            </a:extLst>
          </p:cNvPr>
          <p:cNvSpPr>
            <a:spLocks noGrp="1"/>
          </p:cNvSpPr>
          <p:nvPr>
            <p:ph type="title"/>
          </p:nvPr>
        </p:nvSpPr>
        <p:spPr/>
        <p:txBody>
          <a:bodyPr/>
          <a:lstStyle/>
          <a:p>
            <a:r>
              <a:rPr lang="en-US" dirty="0"/>
              <a:t>The </a:t>
            </a:r>
            <a:r>
              <a:rPr lang="en-US" i="1" dirty="0" err="1"/>
              <a:t>Brahmavihāras</a:t>
            </a:r>
            <a:endParaRPr lang="en-US" dirty="0"/>
          </a:p>
        </p:txBody>
      </p:sp>
      <p:sp>
        <p:nvSpPr>
          <p:cNvPr id="3" name="Content Placeholder 2">
            <a:extLst>
              <a:ext uri="{FF2B5EF4-FFF2-40B4-BE49-F238E27FC236}">
                <a16:creationId xmlns:a16="http://schemas.microsoft.com/office/drawing/2014/main" id="{6D4491FA-6A4F-534D-A57A-4EE0AB904218}"/>
              </a:ext>
            </a:extLst>
          </p:cNvPr>
          <p:cNvSpPr>
            <a:spLocks noGrp="1"/>
          </p:cNvSpPr>
          <p:nvPr>
            <p:ph idx="1"/>
          </p:nvPr>
        </p:nvSpPr>
        <p:spPr>
          <a:xfrm>
            <a:off x="680320" y="3101008"/>
            <a:ext cx="9613861" cy="2713383"/>
          </a:xfrm>
        </p:spPr>
        <p:txBody>
          <a:bodyPr>
            <a:normAutofit/>
          </a:bodyPr>
          <a:lstStyle/>
          <a:p>
            <a:pPr marL="0" indent="0">
              <a:buNone/>
            </a:pPr>
            <a:r>
              <a:rPr lang="en-US" dirty="0"/>
              <a:t>According to Richard </a:t>
            </a:r>
            <a:r>
              <a:rPr lang="en-US" dirty="0" err="1"/>
              <a:t>Gombrich</a:t>
            </a:r>
            <a:r>
              <a:rPr lang="en-US" dirty="0"/>
              <a:t>, an Indologist and scholar of Sanskrit and Pāli, the Buddhist usage of the </a:t>
            </a:r>
            <a:r>
              <a:rPr lang="en-US" i="1" dirty="0" err="1"/>
              <a:t>brahmavihāra</a:t>
            </a:r>
            <a:r>
              <a:rPr lang="en-US" dirty="0"/>
              <a:t> originally referred to an awakened state of mind, and a concrete attitude towards other beings which was equal to "living with Brahma" here and now. The later tradition took those descriptions too </a:t>
            </a:r>
            <a:r>
              <a:rPr lang="en-US" b="1" dirty="0"/>
              <a:t>literally</a:t>
            </a:r>
            <a:r>
              <a:rPr lang="en-US" dirty="0"/>
              <a:t>, linking them to cosmology and understanding them as "living with Brahma" by rebirth in the Brahma-world. </a:t>
            </a:r>
          </a:p>
        </p:txBody>
      </p:sp>
    </p:spTree>
    <p:extLst>
      <p:ext uri="{BB962C8B-B14F-4D97-AF65-F5344CB8AC3E}">
        <p14:creationId xmlns:p14="http://schemas.microsoft.com/office/powerpoint/2010/main" val="376876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70DB-904B-3846-B7E0-E8F695E12379}"/>
              </a:ext>
            </a:extLst>
          </p:cNvPr>
          <p:cNvSpPr>
            <a:spLocks noGrp="1"/>
          </p:cNvSpPr>
          <p:nvPr>
            <p:ph type="title"/>
          </p:nvPr>
        </p:nvSpPr>
        <p:spPr/>
        <p:txBody>
          <a:bodyPr/>
          <a:lstStyle/>
          <a:p>
            <a:r>
              <a:rPr lang="en-US" b="1" dirty="0"/>
              <a:t>Brahma from Cone </a:t>
            </a:r>
            <a:r>
              <a:rPr lang="en-US" b="1" i="1" dirty="0"/>
              <a:t>A Dictionary of Pāli</a:t>
            </a:r>
            <a:endParaRPr lang="en-US" i="1" dirty="0"/>
          </a:p>
        </p:txBody>
      </p:sp>
      <p:sp>
        <p:nvSpPr>
          <p:cNvPr id="3" name="Content Placeholder 2">
            <a:extLst>
              <a:ext uri="{FF2B5EF4-FFF2-40B4-BE49-F238E27FC236}">
                <a16:creationId xmlns:a16="http://schemas.microsoft.com/office/drawing/2014/main" id="{4F723568-22B7-624A-90E8-6229E5EDFA96}"/>
              </a:ext>
            </a:extLst>
          </p:cNvPr>
          <p:cNvSpPr>
            <a:spLocks noGrp="1"/>
          </p:cNvSpPr>
          <p:nvPr>
            <p:ph idx="1"/>
          </p:nvPr>
        </p:nvSpPr>
        <p:spPr>
          <a:xfrm>
            <a:off x="680320" y="2763079"/>
            <a:ext cx="9613861" cy="3727174"/>
          </a:xfrm>
        </p:spPr>
        <p:txBody>
          <a:bodyPr>
            <a:noAutofit/>
          </a:bodyPr>
          <a:lstStyle/>
          <a:p>
            <a:pPr marL="457200" lvl="1" indent="0">
              <a:buNone/>
            </a:pPr>
            <a:r>
              <a:rPr lang="en-US" sz="2400" dirty="0"/>
              <a:t>1.i. 	a Vedic text, a sacred formula</a:t>
            </a:r>
          </a:p>
          <a:p>
            <a:pPr marL="457200" lvl="1" indent="0">
              <a:buNone/>
            </a:pPr>
            <a:r>
              <a:rPr lang="en-US" sz="2400" dirty="0"/>
              <a:t>1.ii. 	a pure, excellent life or practice</a:t>
            </a:r>
          </a:p>
          <a:p>
            <a:pPr marL="457200" lvl="1" indent="0">
              <a:buNone/>
            </a:pPr>
            <a:endParaRPr lang="en-US" sz="2400" dirty="0"/>
          </a:p>
          <a:p>
            <a:pPr marL="457200" lvl="1" indent="0">
              <a:buNone/>
            </a:pPr>
            <a:r>
              <a:rPr lang="en-US" sz="2400" dirty="0"/>
              <a:t>2.i.	the god </a:t>
            </a:r>
            <a:r>
              <a:rPr lang="en-US" sz="2400" dirty="0" err="1"/>
              <a:t>Brahmā</a:t>
            </a:r>
            <a:r>
              <a:rPr lang="en-US" sz="2400" dirty="0"/>
              <a:t> </a:t>
            </a:r>
          </a:p>
          <a:p>
            <a:pPr marL="457200" lvl="1" indent="0">
              <a:buNone/>
            </a:pPr>
            <a:r>
              <a:rPr lang="en-US" sz="2400" dirty="0"/>
              <a:t>2.ii.	a brahma god, inhabitant of the higher heavens</a:t>
            </a:r>
          </a:p>
          <a:p>
            <a:pPr marL="457200" lvl="1" indent="0">
              <a:buNone/>
            </a:pPr>
            <a:r>
              <a:rPr lang="en-US" sz="2400" dirty="0"/>
              <a:t>2.iii.	a most excellent person; a spiritually superior person</a:t>
            </a:r>
          </a:p>
          <a:p>
            <a:pPr marL="457200" lvl="1" indent="0">
              <a:buNone/>
            </a:pPr>
            <a:r>
              <a:rPr lang="en-US" sz="2400" dirty="0"/>
              <a:t> 		(like </a:t>
            </a:r>
            <a:r>
              <a:rPr lang="en-US" sz="2400" dirty="0" err="1"/>
              <a:t>Brahmā</a:t>
            </a:r>
            <a:r>
              <a:rPr lang="en-US" sz="2400" dirty="0"/>
              <a:t>, often Buddha)</a:t>
            </a:r>
          </a:p>
          <a:p>
            <a:pPr marL="457200" lvl="1" indent="0">
              <a:buNone/>
            </a:pPr>
            <a:r>
              <a:rPr lang="en-US" sz="2400" dirty="0"/>
              <a:t>2.iv.	A brahman (not necessarily admirable)</a:t>
            </a:r>
          </a:p>
        </p:txBody>
      </p:sp>
    </p:spTree>
    <p:extLst>
      <p:ext uri="{BB962C8B-B14F-4D97-AF65-F5344CB8AC3E}">
        <p14:creationId xmlns:p14="http://schemas.microsoft.com/office/powerpoint/2010/main" val="76625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5FA5-2489-364A-B625-1D1E1338C9F6}"/>
              </a:ext>
            </a:extLst>
          </p:cNvPr>
          <p:cNvSpPr>
            <a:spLocks noGrp="1"/>
          </p:cNvSpPr>
          <p:nvPr>
            <p:ph type="title"/>
          </p:nvPr>
        </p:nvSpPr>
        <p:spPr/>
        <p:txBody>
          <a:bodyPr/>
          <a:lstStyle/>
          <a:p>
            <a:r>
              <a:rPr lang="en-US" dirty="0"/>
              <a:t>Gil </a:t>
            </a:r>
            <a:r>
              <a:rPr lang="en-US" dirty="0" err="1"/>
              <a:t>Fronsdal</a:t>
            </a:r>
            <a:endParaRPr lang="en-US" dirty="0"/>
          </a:p>
        </p:txBody>
      </p:sp>
      <p:sp>
        <p:nvSpPr>
          <p:cNvPr id="3" name="Content Placeholder 2">
            <a:extLst>
              <a:ext uri="{FF2B5EF4-FFF2-40B4-BE49-F238E27FC236}">
                <a16:creationId xmlns:a16="http://schemas.microsoft.com/office/drawing/2014/main" id="{51695C94-E805-584A-85D8-241753C87C8E}"/>
              </a:ext>
            </a:extLst>
          </p:cNvPr>
          <p:cNvSpPr>
            <a:spLocks noGrp="1"/>
          </p:cNvSpPr>
          <p:nvPr>
            <p:ph idx="1"/>
          </p:nvPr>
        </p:nvSpPr>
        <p:spPr>
          <a:xfrm>
            <a:off x="680321" y="2753140"/>
            <a:ext cx="9735889" cy="3580232"/>
          </a:xfrm>
        </p:spPr>
        <p:txBody>
          <a:bodyPr>
            <a:normAutofit lnSpcReduction="10000"/>
          </a:bodyPr>
          <a:lstStyle/>
          <a:p>
            <a:pPr marL="0" indent="0">
              <a:buNone/>
            </a:pPr>
            <a:r>
              <a:rPr lang="en-US" dirty="0"/>
              <a:t>According to the Buddha, the mind has four sublime states. The four sublime states of mind that have been taught by the Buddha are </a:t>
            </a:r>
          </a:p>
          <a:p>
            <a:pPr marL="457200" lvl="1" indent="0">
              <a:buNone/>
            </a:pPr>
            <a:r>
              <a:rPr lang="en-US" sz="2400" i="1" dirty="0"/>
              <a:t>1. </a:t>
            </a:r>
            <a:r>
              <a:rPr lang="en-US" sz="2400" i="1" dirty="0" err="1"/>
              <a:t>mettā</a:t>
            </a:r>
            <a:r>
              <a:rPr lang="en-US" sz="2400" dirty="0"/>
              <a:t>, (active </a:t>
            </a:r>
            <a:r>
              <a:rPr lang="en-US" sz="2400" b="1" dirty="0"/>
              <a:t>good will </a:t>
            </a:r>
            <a:r>
              <a:rPr lang="en-US" sz="2400" dirty="0"/>
              <a:t>towards all; base for all </a:t>
            </a:r>
            <a:r>
              <a:rPr lang="en-US" sz="2400" i="1" dirty="0" err="1"/>
              <a:t>brahmavihāras</a:t>
            </a:r>
            <a:r>
              <a:rPr lang="en-US" sz="2400" dirty="0"/>
              <a:t>); </a:t>
            </a:r>
          </a:p>
          <a:p>
            <a:pPr marL="457200" lvl="1" indent="0">
              <a:buNone/>
            </a:pPr>
            <a:r>
              <a:rPr lang="en-US" sz="2400" i="1" dirty="0"/>
              <a:t>2. </a:t>
            </a:r>
            <a:r>
              <a:rPr lang="en-US" sz="2400" i="1" dirty="0" err="1"/>
              <a:t>karuṇā</a:t>
            </a:r>
            <a:r>
              <a:rPr lang="en-US" sz="2400" dirty="0"/>
              <a:t> (</a:t>
            </a:r>
            <a:r>
              <a:rPr lang="en-US" sz="2400" b="1" dirty="0"/>
              <a:t>compassion</a:t>
            </a:r>
            <a:r>
              <a:rPr lang="en-US" sz="2400" dirty="0"/>
              <a:t>: results from </a:t>
            </a:r>
            <a:r>
              <a:rPr lang="en-US" sz="2400" i="1" dirty="0" err="1"/>
              <a:t>mettā</a:t>
            </a:r>
            <a:r>
              <a:rPr lang="en-US" sz="2400" dirty="0"/>
              <a:t>, it is identifying the suffering of others as one's own); </a:t>
            </a:r>
          </a:p>
          <a:p>
            <a:pPr marL="457200" lvl="1" indent="0">
              <a:buNone/>
            </a:pPr>
            <a:r>
              <a:rPr lang="en-US" sz="2400" i="1" dirty="0"/>
              <a:t>3. </a:t>
            </a:r>
            <a:r>
              <a:rPr lang="en-US" sz="2400" i="1" dirty="0" err="1"/>
              <a:t>muditā</a:t>
            </a:r>
            <a:r>
              <a:rPr lang="en-US" sz="2400" i="1" dirty="0"/>
              <a:t> </a:t>
            </a:r>
            <a:r>
              <a:rPr lang="en-US" sz="2400" dirty="0"/>
              <a:t>(</a:t>
            </a:r>
            <a:r>
              <a:rPr lang="en-US" sz="2400" b="1" dirty="0"/>
              <a:t>sympathetic joy</a:t>
            </a:r>
            <a:r>
              <a:rPr lang="en-US" sz="2400" dirty="0"/>
              <a:t>: feeling joy because others are happy, even if one did not contribute to it); </a:t>
            </a:r>
          </a:p>
          <a:p>
            <a:pPr marL="457200" lvl="1" indent="0">
              <a:buNone/>
            </a:pPr>
            <a:r>
              <a:rPr lang="en-US" sz="2400" i="1" dirty="0"/>
              <a:t>4. </a:t>
            </a:r>
            <a:r>
              <a:rPr lang="en-US" sz="2400" i="1" dirty="0" err="1"/>
              <a:t>upekkhā</a:t>
            </a:r>
            <a:r>
              <a:rPr lang="en-US" sz="2400" dirty="0"/>
              <a:t>, (</a:t>
            </a:r>
            <a:r>
              <a:rPr lang="en-US" sz="2400" b="1" dirty="0"/>
              <a:t>equanimity</a:t>
            </a:r>
            <a:r>
              <a:rPr lang="en-US" sz="2400" dirty="0"/>
              <a:t>: even-mindedness and serenity, treating all things and all people impartially).</a:t>
            </a:r>
          </a:p>
        </p:txBody>
      </p:sp>
    </p:spTree>
    <p:extLst>
      <p:ext uri="{BB962C8B-B14F-4D97-AF65-F5344CB8AC3E}">
        <p14:creationId xmlns:p14="http://schemas.microsoft.com/office/powerpoint/2010/main" val="3807227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713B-E306-644C-A0C1-75896E00A018}"/>
              </a:ext>
            </a:extLst>
          </p:cNvPr>
          <p:cNvSpPr>
            <a:spLocks noGrp="1"/>
          </p:cNvSpPr>
          <p:nvPr>
            <p:ph type="title"/>
          </p:nvPr>
        </p:nvSpPr>
        <p:spPr/>
        <p:txBody>
          <a:bodyPr/>
          <a:lstStyle/>
          <a:p>
            <a:r>
              <a:rPr lang="en-US" i="1" dirty="0" err="1"/>
              <a:t>mettā</a:t>
            </a:r>
            <a:r>
              <a:rPr lang="en-US" dirty="0"/>
              <a:t> Practice from Suttas (SN 46.54 and MN 7.14–16)</a:t>
            </a:r>
          </a:p>
        </p:txBody>
      </p:sp>
      <p:sp>
        <p:nvSpPr>
          <p:cNvPr id="3" name="Content Placeholder 2">
            <a:extLst>
              <a:ext uri="{FF2B5EF4-FFF2-40B4-BE49-F238E27FC236}">
                <a16:creationId xmlns:a16="http://schemas.microsoft.com/office/drawing/2014/main" id="{594B7B48-5157-6A41-9F2F-FDCD7311C20D}"/>
              </a:ext>
            </a:extLst>
          </p:cNvPr>
          <p:cNvSpPr>
            <a:spLocks noGrp="1"/>
          </p:cNvSpPr>
          <p:nvPr>
            <p:ph idx="1"/>
          </p:nvPr>
        </p:nvSpPr>
        <p:spPr>
          <a:xfrm>
            <a:off x="680320" y="3160643"/>
            <a:ext cx="9613861" cy="2604053"/>
          </a:xfrm>
        </p:spPr>
        <p:txBody>
          <a:bodyPr>
            <a:normAutofit/>
          </a:bodyPr>
          <a:lstStyle/>
          <a:p>
            <a:pPr marL="0" indent="0">
              <a:buNone/>
            </a:pPr>
            <a:r>
              <a:rPr lang="en-US" i="1" dirty="0"/>
              <a:t>‘Come, bhikkhus, </a:t>
            </a:r>
            <a:r>
              <a:rPr lang="en-US" b="1" i="1" dirty="0"/>
              <a:t>abandon the five hindrances</a:t>
            </a:r>
            <a:r>
              <a:rPr lang="en-US" i="1" dirty="0"/>
              <a:t>, the corruptions of the mind that weaken wisdom, and dwell pervading one quarter with a mind imbued with </a:t>
            </a:r>
            <a:r>
              <a:rPr lang="en-US" i="1" dirty="0" err="1"/>
              <a:t>mettā</a:t>
            </a:r>
            <a:r>
              <a:rPr lang="en-US" i="1" dirty="0"/>
              <a:t>, likewise the second quarter, the third quarter, and the fourth quarter. Thus above, below, around, and everywhere, and in every way, dwell pervading the entire world with a mind imbued with </a:t>
            </a:r>
            <a:r>
              <a:rPr lang="en-US" i="1" dirty="0" err="1"/>
              <a:t>mettā</a:t>
            </a:r>
            <a:r>
              <a:rPr lang="en-US" i="1" dirty="0"/>
              <a:t>, vast, exalted, measureless, without hostility, without ill will. </a:t>
            </a:r>
          </a:p>
          <a:p>
            <a:pPr marL="0" indent="0">
              <a:buNone/>
            </a:pPr>
            <a:endParaRPr lang="en-US" dirty="0"/>
          </a:p>
        </p:txBody>
      </p:sp>
    </p:spTree>
    <p:extLst>
      <p:ext uri="{BB962C8B-B14F-4D97-AF65-F5344CB8AC3E}">
        <p14:creationId xmlns:p14="http://schemas.microsoft.com/office/powerpoint/2010/main" val="3124531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713B-E306-644C-A0C1-75896E00A018}"/>
              </a:ext>
            </a:extLst>
          </p:cNvPr>
          <p:cNvSpPr>
            <a:spLocks noGrp="1"/>
          </p:cNvSpPr>
          <p:nvPr>
            <p:ph type="title"/>
          </p:nvPr>
        </p:nvSpPr>
        <p:spPr/>
        <p:txBody>
          <a:bodyPr/>
          <a:lstStyle/>
          <a:p>
            <a:r>
              <a:rPr lang="en-US" i="1" dirty="0" err="1"/>
              <a:t>karunā</a:t>
            </a:r>
            <a:r>
              <a:rPr lang="en-US" dirty="0"/>
              <a:t> Practice from Suttas (SN 46.54 and MN 7.14–16)</a:t>
            </a:r>
          </a:p>
        </p:txBody>
      </p:sp>
      <p:sp>
        <p:nvSpPr>
          <p:cNvPr id="3" name="Content Placeholder 2">
            <a:extLst>
              <a:ext uri="{FF2B5EF4-FFF2-40B4-BE49-F238E27FC236}">
                <a16:creationId xmlns:a16="http://schemas.microsoft.com/office/drawing/2014/main" id="{594B7B48-5157-6A41-9F2F-FDCD7311C20D}"/>
              </a:ext>
            </a:extLst>
          </p:cNvPr>
          <p:cNvSpPr>
            <a:spLocks noGrp="1"/>
          </p:cNvSpPr>
          <p:nvPr>
            <p:ph idx="1"/>
          </p:nvPr>
        </p:nvSpPr>
        <p:spPr>
          <a:xfrm>
            <a:off x="680320" y="3359425"/>
            <a:ext cx="9613861" cy="2325757"/>
          </a:xfrm>
        </p:spPr>
        <p:txBody>
          <a:bodyPr>
            <a:normAutofit/>
          </a:bodyPr>
          <a:lstStyle/>
          <a:p>
            <a:pPr marL="0" indent="0">
              <a:buNone/>
            </a:pPr>
            <a:r>
              <a:rPr lang="en-US" i="1" dirty="0"/>
              <a:t>Dwell pervading one quarter with a mind imbued with </a:t>
            </a:r>
            <a:r>
              <a:rPr lang="en-US" i="1" dirty="0" err="1"/>
              <a:t>karunā</a:t>
            </a:r>
            <a:r>
              <a:rPr lang="en-US" i="1" dirty="0"/>
              <a:t>, likewise the second quarter, the third quarter, and the fourth quarter. Thus above, below, around, and everywhere, and in every way, dwell pervading the entire world with a mind imbued with </a:t>
            </a:r>
            <a:r>
              <a:rPr lang="en-US" i="1" dirty="0" err="1"/>
              <a:t>karunā</a:t>
            </a:r>
            <a:r>
              <a:rPr lang="en-US" i="1" dirty="0"/>
              <a:t>, vast, exalted, measureless, without hostility, without ill will. </a:t>
            </a:r>
          </a:p>
        </p:txBody>
      </p:sp>
    </p:spTree>
    <p:extLst>
      <p:ext uri="{BB962C8B-B14F-4D97-AF65-F5344CB8AC3E}">
        <p14:creationId xmlns:p14="http://schemas.microsoft.com/office/powerpoint/2010/main" val="3174614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713B-E306-644C-A0C1-75896E00A018}"/>
              </a:ext>
            </a:extLst>
          </p:cNvPr>
          <p:cNvSpPr>
            <a:spLocks noGrp="1"/>
          </p:cNvSpPr>
          <p:nvPr>
            <p:ph type="title"/>
          </p:nvPr>
        </p:nvSpPr>
        <p:spPr/>
        <p:txBody>
          <a:bodyPr/>
          <a:lstStyle/>
          <a:p>
            <a:r>
              <a:rPr lang="en-US" i="1" dirty="0" err="1"/>
              <a:t>muditā</a:t>
            </a:r>
            <a:r>
              <a:rPr lang="en-US" dirty="0"/>
              <a:t> Practice from Suttas (SN 46.54 and MN 7.14–16)</a:t>
            </a:r>
          </a:p>
        </p:txBody>
      </p:sp>
      <p:sp>
        <p:nvSpPr>
          <p:cNvPr id="3" name="Content Placeholder 2">
            <a:extLst>
              <a:ext uri="{FF2B5EF4-FFF2-40B4-BE49-F238E27FC236}">
                <a16:creationId xmlns:a16="http://schemas.microsoft.com/office/drawing/2014/main" id="{594B7B48-5157-6A41-9F2F-FDCD7311C20D}"/>
              </a:ext>
            </a:extLst>
          </p:cNvPr>
          <p:cNvSpPr>
            <a:spLocks noGrp="1"/>
          </p:cNvSpPr>
          <p:nvPr>
            <p:ph idx="1"/>
          </p:nvPr>
        </p:nvSpPr>
        <p:spPr>
          <a:xfrm>
            <a:off x="680321" y="3359426"/>
            <a:ext cx="9613861" cy="2286001"/>
          </a:xfrm>
        </p:spPr>
        <p:txBody>
          <a:bodyPr>
            <a:normAutofit/>
          </a:bodyPr>
          <a:lstStyle/>
          <a:p>
            <a:pPr marL="0" indent="0">
              <a:buNone/>
            </a:pPr>
            <a:r>
              <a:rPr lang="en-US" i="1" dirty="0"/>
              <a:t>Dwell pervading one quarter with a mind imbued with </a:t>
            </a:r>
            <a:r>
              <a:rPr lang="en-US" i="1" dirty="0" err="1"/>
              <a:t>muditā</a:t>
            </a:r>
            <a:r>
              <a:rPr lang="en-US" i="1" dirty="0"/>
              <a:t>, likewise the second quarter, the third quarter, and the fourth quarter. Thus above, below, around, and everywhere, and in every way, dwell pervading the entire world with a mind imbued with </a:t>
            </a:r>
            <a:r>
              <a:rPr lang="en-US" i="1" dirty="0" err="1"/>
              <a:t>muditā</a:t>
            </a:r>
            <a:r>
              <a:rPr lang="en-US" i="1" dirty="0"/>
              <a:t>, vast, exalted, measureless, without hostility, without ill will. </a:t>
            </a:r>
          </a:p>
        </p:txBody>
      </p:sp>
    </p:spTree>
    <p:extLst>
      <p:ext uri="{BB962C8B-B14F-4D97-AF65-F5344CB8AC3E}">
        <p14:creationId xmlns:p14="http://schemas.microsoft.com/office/powerpoint/2010/main" val="2135039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713B-E306-644C-A0C1-75896E00A018}"/>
              </a:ext>
            </a:extLst>
          </p:cNvPr>
          <p:cNvSpPr>
            <a:spLocks noGrp="1"/>
          </p:cNvSpPr>
          <p:nvPr>
            <p:ph type="title"/>
          </p:nvPr>
        </p:nvSpPr>
        <p:spPr/>
        <p:txBody>
          <a:bodyPr/>
          <a:lstStyle/>
          <a:p>
            <a:r>
              <a:rPr lang="en-US" i="1" dirty="0" err="1"/>
              <a:t>upekkhā</a:t>
            </a:r>
            <a:r>
              <a:rPr lang="en-US" dirty="0"/>
              <a:t> Practice from Suttas (SN 46.54 and MN 7.14–16)</a:t>
            </a:r>
          </a:p>
        </p:txBody>
      </p:sp>
      <p:sp>
        <p:nvSpPr>
          <p:cNvPr id="3" name="Content Placeholder 2">
            <a:extLst>
              <a:ext uri="{FF2B5EF4-FFF2-40B4-BE49-F238E27FC236}">
                <a16:creationId xmlns:a16="http://schemas.microsoft.com/office/drawing/2014/main" id="{594B7B48-5157-6A41-9F2F-FDCD7311C20D}"/>
              </a:ext>
            </a:extLst>
          </p:cNvPr>
          <p:cNvSpPr>
            <a:spLocks noGrp="1"/>
          </p:cNvSpPr>
          <p:nvPr>
            <p:ph idx="1"/>
          </p:nvPr>
        </p:nvSpPr>
        <p:spPr>
          <a:xfrm>
            <a:off x="680320" y="3339548"/>
            <a:ext cx="9613861" cy="2474844"/>
          </a:xfrm>
        </p:spPr>
        <p:txBody>
          <a:bodyPr>
            <a:normAutofit/>
          </a:bodyPr>
          <a:lstStyle/>
          <a:p>
            <a:pPr marL="0" indent="0">
              <a:buNone/>
            </a:pPr>
            <a:r>
              <a:rPr lang="en-US" i="1" dirty="0"/>
              <a:t>Dwell pervading one quarter with a mind imbued with </a:t>
            </a:r>
            <a:r>
              <a:rPr lang="en-US" i="1" dirty="0" err="1"/>
              <a:t>upekkhā</a:t>
            </a:r>
            <a:r>
              <a:rPr lang="en-US" i="1" dirty="0"/>
              <a:t>, likewise the second quarter, the third quarter, and the fourth quarter. Thus above, below, around, and everywhere, and in every way, dwell pervading the entire world with a mind imbued with </a:t>
            </a:r>
            <a:r>
              <a:rPr lang="en-US" i="1" dirty="0" err="1"/>
              <a:t>upekkhā</a:t>
            </a:r>
            <a:r>
              <a:rPr lang="en-US" i="1" dirty="0"/>
              <a:t>, vast, exalted, measureless, without hostility, without ill will.’</a:t>
            </a:r>
          </a:p>
        </p:txBody>
      </p:sp>
    </p:spTree>
    <p:extLst>
      <p:ext uri="{BB962C8B-B14F-4D97-AF65-F5344CB8AC3E}">
        <p14:creationId xmlns:p14="http://schemas.microsoft.com/office/powerpoint/2010/main" val="883549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A643-B71C-744E-B3C3-7CE3F92FBEA8}"/>
              </a:ext>
            </a:extLst>
          </p:cNvPr>
          <p:cNvSpPr>
            <a:spLocks noGrp="1"/>
          </p:cNvSpPr>
          <p:nvPr>
            <p:ph type="title"/>
          </p:nvPr>
        </p:nvSpPr>
        <p:spPr/>
        <p:txBody>
          <a:bodyPr/>
          <a:lstStyle/>
          <a:p>
            <a:r>
              <a:rPr lang="en-US" i="1" dirty="0"/>
              <a:t>Visuddhimagga</a:t>
            </a:r>
            <a:r>
              <a:rPr lang="en-US" dirty="0"/>
              <a:t> ("The Path of Purification")</a:t>
            </a:r>
          </a:p>
        </p:txBody>
      </p:sp>
      <p:sp>
        <p:nvSpPr>
          <p:cNvPr id="3" name="Content Placeholder 2">
            <a:extLst>
              <a:ext uri="{FF2B5EF4-FFF2-40B4-BE49-F238E27FC236}">
                <a16:creationId xmlns:a16="http://schemas.microsoft.com/office/drawing/2014/main" id="{8B41EE39-4B58-244C-B049-B1CA684423D4}"/>
              </a:ext>
            </a:extLst>
          </p:cNvPr>
          <p:cNvSpPr>
            <a:spLocks noGrp="1"/>
          </p:cNvSpPr>
          <p:nvPr>
            <p:ph idx="1"/>
          </p:nvPr>
        </p:nvSpPr>
        <p:spPr>
          <a:xfrm>
            <a:off x="680320" y="3335360"/>
            <a:ext cx="9613861" cy="2598301"/>
          </a:xfrm>
        </p:spPr>
        <p:txBody>
          <a:bodyPr>
            <a:normAutofit/>
          </a:bodyPr>
          <a:lstStyle/>
          <a:p>
            <a:pPr marL="0" indent="0">
              <a:buNone/>
            </a:pPr>
            <a:r>
              <a:rPr lang="en-US" dirty="0"/>
              <a:t>The </a:t>
            </a:r>
            <a:r>
              <a:rPr lang="en-US" i="1" dirty="0"/>
              <a:t>Visuddhimagga </a:t>
            </a:r>
            <a:r>
              <a:rPr lang="en-US" dirty="0"/>
              <a:t>is a manual written by </a:t>
            </a:r>
            <a:r>
              <a:rPr lang="en-US" dirty="0" err="1"/>
              <a:t>Buddhaghosa</a:t>
            </a:r>
            <a:r>
              <a:rPr lang="en-US" dirty="0"/>
              <a:t> (800 to 1,000 years after the Buddha’s death), condensing and systematizing the 5th century CE understanding and interpretation of the Buddhist path as maintained by the elders of the Mahavihara Monastery in Anuradhapura, Sri Lanka, and is essentially Theravāda Buddhism.</a:t>
            </a:r>
          </a:p>
        </p:txBody>
      </p:sp>
    </p:spTree>
    <p:extLst>
      <p:ext uri="{BB962C8B-B14F-4D97-AF65-F5344CB8AC3E}">
        <p14:creationId xmlns:p14="http://schemas.microsoft.com/office/powerpoint/2010/main" val="365044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E48A-46F2-8248-AE33-C0D62DD79604}"/>
              </a:ext>
            </a:extLst>
          </p:cNvPr>
          <p:cNvSpPr>
            <a:spLocks noGrp="1"/>
          </p:cNvSpPr>
          <p:nvPr>
            <p:ph type="title"/>
          </p:nvPr>
        </p:nvSpPr>
        <p:spPr/>
        <p:txBody>
          <a:bodyPr/>
          <a:lstStyle/>
          <a:p>
            <a:r>
              <a:rPr lang="en-US" i="1" dirty="0"/>
              <a:t>Visuddhimagga</a:t>
            </a:r>
            <a:endParaRPr lang="en-US" dirty="0"/>
          </a:p>
        </p:txBody>
      </p:sp>
      <p:sp>
        <p:nvSpPr>
          <p:cNvPr id="3" name="Content Placeholder 2">
            <a:extLst>
              <a:ext uri="{FF2B5EF4-FFF2-40B4-BE49-F238E27FC236}">
                <a16:creationId xmlns:a16="http://schemas.microsoft.com/office/drawing/2014/main" id="{0E2589C7-46B6-7C4D-A6C1-A6C628C82B76}"/>
              </a:ext>
            </a:extLst>
          </p:cNvPr>
          <p:cNvSpPr>
            <a:spLocks noGrp="1"/>
          </p:cNvSpPr>
          <p:nvPr>
            <p:ph idx="1"/>
          </p:nvPr>
        </p:nvSpPr>
        <p:spPr>
          <a:xfrm>
            <a:off x="680321" y="2336873"/>
            <a:ext cx="9613861" cy="4123562"/>
          </a:xfrm>
        </p:spPr>
        <p:txBody>
          <a:bodyPr>
            <a:normAutofit lnSpcReduction="10000"/>
          </a:bodyPr>
          <a:lstStyle/>
          <a:p>
            <a:pPr marL="0" indent="0">
              <a:buNone/>
            </a:pPr>
            <a:r>
              <a:rPr lang="en-US" i="1" dirty="0"/>
              <a:t>Visuddhimagga</a:t>
            </a:r>
            <a:r>
              <a:rPr lang="en-US" dirty="0"/>
              <a:t> ("The Path of Purification”: Chapter IX).describes six stages of </a:t>
            </a:r>
            <a:r>
              <a:rPr lang="en-US" i="1" dirty="0" err="1"/>
              <a:t>mettā</a:t>
            </a:r>
            <a:r>
              <a:rPr lang="en-US" i="1" dirty="0"/>
              <a:t> </a:t>
            </a:r>
            <a:r>
              <a:rPr lang="en-US" i="1" dirty="0" err="1"/>
              <a:t>bhāvanā</a:t>
            </a:r>
            <a:r>
              <a:rPr lang="en-US" i="1" dirty="0"/>
              <a:t> (</a:t>
            </a:r>
            <a:r>
              <a:rPr lang="en-US" i="1" dirty="0" err="1"/>
              <a:t>mettā</a:t>
            </a:r>
            <a:r>
              <a:rPr lang="en-US" i="1" dirty="0"/>
              <a:t> </a:t>
            </a:r>
            <a:r>
              <a:rPr lang="en-US" dirty="0"/>
              <a:t>meditation), which are as follows:</a:t>
            </a:r>
          </a:p>
          <a:p>
            <a:pPr marL="0" indent="0">
              <a:buNone/>
            </a:pPr>
            <a:endParaRPr lang="en-US" dirty="0"/>
          </a:p>
          <a:p>
            <a:pPr marL="914400" lvl="1" indent="-457200">
              <a:buFont typeface="+mj-lt"/>
              <a:buAutoNum type="arabicPeriod"/>
            </a:pPr>
            <a:r>
              <a:rPr lang="en-US" sz="2400" dirty="0"/>
              <a:t>Cultivation of loving kindness to oneself</a:t>
            </a:r>
          </a:p>
          <a:p>
            <a:pPr marL="914400" lvl="1" indent="-457200">
              <a:buFont typeface="+mj-lt"/>
              <a:buAutoNum type="arabicPeriod"/>
            </a:pPr>
            <a:r>
              <a:rPr lang="en-US" sz="2400" dirty="0"/>
              <a:t>Cultivation of loving kindness to a good friend</a:t>
            </a:r>
          </a:p>
          <a:p>
            <a:pPr marL="914400" lvl="1" indent="-457200">
              <a:buFont typeface="+mj-lt"/>
              <a:buAutoNum type="arabicPeriod"/>
            </a:pPr>
            <a:r>
              <a:rPr lang="en-US" sz="2400" dirty="0"/>
              <a:t>Cultivation of loving kindness to a 'neutral' person</a:t>
            </a:r>
          </a:p>
          <a:p>
            <a:pPr marL="914400" lvl="1" indent="-457200">
              <a:buFont typeface="+mj-lt"/>
              <a:buAutoNum type="arabicPeriod"/>
            </a:pPr>
            <a:r>
              <a:rPr lang="en-US" sz="2400" dirty="0"/>
              <a:t>Cultivation of loving kindness to a difficult person</a:t>
            </a:r>
          </a:p>
          <a:p>
            <a:pPr marL="914400" lvl="1" indent="-457200">
              <a:buFont typeface="+mj-lt"/>
              <a:buAutoNum type="arabicPeriod"/>
            </a:pPr>
            <a:r>
              <a:rPr lang="en-US" sz="2400" dirty="0"/>
              <a:t>Cultivation of loving kindness towards all four categories above.</a:t>
            </a:r>
          </a:p>
          <a:p>
            <a:pPr marL="914400" lvl="1" indent="-457200">
              <a:buFont typeface="+mj-lt"/>
              <a:buAutoNum type="arabicPeriod"/>
            </a:pPr>
            <a:r>
              <a:rPr lang="en-US" sz="2400" dirty="0"/>
              <a:t>Gradually cultivate loving kindness towards the entire universe</a:t>
            </a:r>
          </a:p>
          <a:p>
            <a:pPr marL="0" indent="0">
              <a:buNone/>
            </a:pPr>
            <a:endParaRPr lang="en-US" dirty="0"/>
          </a:p>
        </p:txBody>
      </p:sp>
    </p:spTree>
    <p:extLst>
      <p:ext uri="{BB962C8B-B14F-4D97-AF65-F5344CB8AC3E}">
        <p14:creationId xmlns:p14="http://schemas.microsoft.com/office/powerpoint/2010/main" val="2215723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90D08-A6E1-EA42-A65E-FC7B06FEE022}"/>
              </a:ext>
            </a:extLst>
          </p:cNvPr>
          <p:cNvSpPr>
            <a:spLocks noGrp="1"/>
          </p:cNvSpPr>
          <p:nvPr>
            <p:ph type="title"/>
          </p:nvPr>
        </p:nvSpPr>
        <p:spPr/>
        <p:txBody>
          <a:bodyPr/>
          <a:lstStyle/>
          <a:p>
            <a:r>
              <a:rPr lang="en-US" i="1" dirty="0"/>
              <a:t>Visuddhimagga </a:t>
            </a:r>
            <a:r>
              <a:rPr lang="en-US" dirty="0"/>
              <a:t>Practice</a:t>
            </a:r>
          </a:p>
        </p:txBody>
      </p:sp>
      <p:sp>
        <p:nvSpPr>
          <p:cNvPr id="3" name="Content Placeholder 2">
            <a:extLst>
              <a:ext uri="{FF2B5EF4-FFF2-40B4-BE49-F238E27FC236}">
                <a16:creationId xmlns:a16="http://schemas.microsoft.com/office/drawing/2014/main" id="{7497F276-D6D8-8A49-A86E-FA9E4FE2BEF5}"/>
              </a:ext>
            </a:extLst>
          </p:cNvPr>
          <p:cNvSpPr>
            <a:spLocks noGrp="1"/>
          </p:cNvSpPr>
          <p:nvPr>
            <p:ph idx="1"/>
          </p:nvPr>
        </p:nvSpPr>
        <p:spPr>
          <a:xfrm>
            <a:off x="938738" y="3261213"/>
            <a:ext cx="9613861" cy="2927105"/>
          </a:xfrm>
        </p:spPr>
        <p:txBody>
          <a:bodyPr>
            <a:normAutofit/>
          </a:bodyPr>
          <a:lstStyle/>
          <a:p>
            <a:pPr marL="1371600" lvl="3" indent="0">
              <a:buNone/>
            </a:pPr>
            <a:r>
              <a:rPr lang="en-US" sz="2400" dirty="0"/>
              <a:t>May all beings be safe</a:t>
            </a:r>
          </a:p>
          <a:p>
            <a:pPr marL="1371600" lvl="3" indent="0">
              <a:buNone/>
            </a:pPr>
            <a:r>
              <a:rPr lang="en-US" sz="2400" dirty="0"/>
              <a:t>May all beings be happy</a:t>
            </a:r>
          </a:p>
          <a:p>
            <a:pPr marL="1371600" lvl="3" indent="0">
              <a:buNone/>
            </a:pPr>
            <a:r>
              <a:rPr lang="en-US" sz="2400" dirty="0"/>
              <a:t>May all beings be healthy</a:t>
            </a:r>
          </a:p>
          <a:p>
            <a:pPr marL="1371600" lvl="3" indent="0">
              <a:buNone/>
            </a:pPr>
            <a:r>
              <a:rPr lang="en-US" sz="2400" dirty="0"/>
              <a:t>May all beings live with ease</a:t>
            </a:r>
          </a:p>
          <a:p>
            <a:pPr marL="1371600" lvl="3" indent="0">
              <a:buNone/>
            </a:pPr>
            <a:r>
              <a:rPr lang="en-US" sz="2400" dirty="0"/>
              <a:t>May all beings be free from dukkha</a:t>
            </a:r>
          </a:p>
        </p:txBody>
      </p:sp>
    </p:spTree>
    <p:extLst>
      <p:ext uri="{BB962C8B-B14F-4D97-AF65-F5344CB8AC3E}">
        <p14:creationId xmlns:p14="http://schemas.microsoft.com/office/powerpoint/2010/main" val="187363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4628-5D6C-6C4D-B5A6-6579B8F5598E}"/>
              </a:ext>
            </a:extLst>
          </p:cNvPr>
          <p:cNvSpPr>
            <a:spLocks noGrp="1"/>
          </p:cNvSpPr>
          <p:nvPr>
            <p:ph type="title"/>
          </p:nvPr>
        </p:nvSpPr>
        <p:spPr/>
        <p:txBody>
          <a:bodyPr/>
          <a:lstStyle/>
          <a:p>
            <a:r>
              <a:rPr lang="en-US" i="1" dirty="0" err="1"/>
              <a:t>Mettā</a:t>
            </a:r>
            <a:endParaRPr lang="en-US" dirty="0"/>
          </a:p>
        </p:txBody>
      </p:sp>
      <p:sp>
        <p:nvSpPr>
          <p:cNvPr id="3" name="Content Placeholder 2">
            <a:extLst>
              <a:ext uri="{FF2B5EF4-FFF2-40B4-BE49-F238E27FC236}">
                <a16:creationId xmlns:a16="http://schemas.microsoft.com/office/drawing/2014/main" id="{6D4491FA-6A4F-534D-A57A-4EE0AB904218}"/>
              </a:ext>
            </a:extLst>
          </p:cNvPr>
          <p:cNvSpPr>
            <a:spLocks noGrp="1"/>
          </p:cNvSpPr>
          <p:nvPr>
            <p:ph idx="1"/>
          </p:nvPr>
        </p:nvSpPr>
        <p:spPr>
          <a:xfrm>
            <a:off x="680321" y="3429000"/>
            <a:ext cx="9613861" cy="1080938"/>
          </a:xfrm>
        </p:spPr>
        <p:txBody>
          <a:bodyPr>
            <a:normAutofit/>
          </a:bodyPr>
          <a:lstStyle/>
          <a:p>
            <a:pPr marL="0" indent="0">
              <a:buNone/>
            </a:pPr>
            <a:r>
              <a:rPr lang="en-US" i="1" dirty="0" err="1"/>
              <a:t>Mettā</a:t>
            </a:r>
            <a:r>
              <a:rPr lang="en-US" i="1" dirty="0"/>
              <a:t> </a:t>
            </a:r>
            <a:r>
              <a:rPr lang="en-US" dirty="0"/>
              <a:t>is is often translated as loving-kindness, immeasurable friendliness, goodwill towards all, selfless love, benevolence, fellowship, love, amity, sympathy, active interest in others.</a:t>
            </a:r>
          </a:p>
        </p:txBody>
      </p:sp>
    </p:spTree>
    <p:extLst>
      <p:ext uri="{BB962C8B-B14F-4D97-AF65-F5344CB8AC3E}">
        <p14:creationId xmlns:p14="http://schemas.microsoft.com/office/powerpoint/2010/main" val="5699315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51B6-4C4A-554B-B686-DE92CE390AA0}"/>
              </a:ext>
            </a:extLst>
          </p:cNvPr>
          <p:cNvSpPr>
            <a:spLocks noGrp="1"/>
          </p:cNvSpPr>
          <p:nvPr>
            <p:ph type="title"/>
          </p:nvPr>
        </p:nvSpPr>
        <p:spPr/>
        <p:txBody>
          <a:bodyPr/>
          <a:lstStyle/>
          <a:p>
            <a:r>
              <a:rPr lang="en-US" dirty="0"/>
              <a:t>Anālayo</a:t>
            </a:r>
          </a:p>
        </p:txBody>
      </p:sp>
      <p:sp>
        <p:nvSpPr>
          <p:cNvPr id="3" name="Content Placeholder 2">
            <a:extLst>
              <a:ext uri="{FF2B5EF4-FFF2-40B4-BE49-F238E27FC236}">
                <a16:creationId xmlns:a16="http://schemas.microsoft.com/office/drawing/2014/main" id="{6611AD8E-EFB0-8A40-B7DD-4CB000824F9B}"/>
              </a:ext>
            </a:extLst>
          </p:cNvPr>
          <p:cNvSpPr>
            <a:spLocks noGrp="1"/>
          </p:cNvSpPr>
          <p:nvPr>
            <p:ph idx="1"/>
          </p:nvPr>
        </p:nvSpPr>
        <p:spPr>
          <a:xfrm>
            <a:off x="680320" y="3643473"/>
            <a:ext cx="9613861" cy="1400240"/>
          </a:xfrm>
        </p:spPr>
        <p:txBody>
          <a:bodyPr/>
          <a:lstStyle/>
          <a:p>
            <a:pPr marL="0" indent="0">
              <a:buNone/>
            </a:pPr>
            <a:r>
              <a:rPr lang="en-US" dirty="0"/>
              <a:t>Bhikkhu Anālayo notes that the </a:t>
            </a:r>
            <a:r>
              <a:rPr lang="en-US" i="1" dirty="0"/>
              <a:t>Visuddhimagga</a:t>
            </a:r>
            <a:r>
              <a:rPr lang="en-US" dirty="0"/>
              <a:t> describes a mode of practice that distinguishes between a single person in terms of friends, neutral ones, and enemies.</a:t>
            </a:r>
          </a:p>
        </p:txBody>
      </p:sp>
    </p:spTree>
    <p:extLst>
      <p:ext uri="{BB962C8B-B14F-4D97-AF65-F5344CB8AC3E}">
        <p14:creationId xmlns:p14="http://schemas.microsoft.com/office/powerpoint/2010/main" val="838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51B6-4C4A-554B-B686-DE92CE390AA0}"/>
              </a:ext>
            </a:extLst>
          </p:cNvPr>
          <p:cNvSpPr>
            <a:spLocks noGrp="1"/>
          </p:cNvSpPr>
          <p:nvPr>
            <p:ph type="title"/>
          </p:nvPr>
        </p:nvSpPr>
        <p:spPr/>
        <p:txBody>
          <a:bodyPr/>
          <a:lstStyle/>
          <a:p>
            <a:r>
              <a:rPr lang="en-US" dirty="0"/>
              <a:t>Anālayo</a:t>
            </a:r>
          </a:p>
        </p:txBody>
      </p:sp>
      <p:sp>
        <p:nvSpPr>
          <p:cNvPr id="3" name="Content Placeholder 2">
            <a:extLst>
              <a:ext uri="{FF2B5EF4-FFF2-40B4-BE49-F238E27FC236}">
                <a16:creationId xmlns:a16="http://schemas.microsoft.com/office/drawing/2014/main" id="{6611AD8E-EFB0-8A40-B7DD-4CB000824F9B}"/>
              </a:ext>
            </a:extLst>
          </p:cNvPr>
          <p:cNvSpPr>
            <a:spLocks noGrp="1"/>
          </p:cNvSpPr>
          <p:nvPr>
            <p:ph idx="1"/>
          </p:nvPr>
        </p:nvSpPr>
        <p:spPr>
          <a:xfrm>
            <a:off x="680320" y="3699164"/>
            <a:ext cx="9613861" cy="2287354"/>
          </a:xfrm>
        </p:spPr>
        <p:txBody>
          <a:bodyPr/>
          <a:lstStyle/>
          <a:p>
            <a:pPr marL="0" indent="0">
              <a:buNone/>
            </a:pPr>
            <a:r>
              <a:rPr lang="en-US" dirty="0"/>
              <a:t>A significant difference is that such practice is introduced as an option for those who are </a:t>
            </a:r>
            <a:r>
              <a:rPr lang="en-US" b="1" dirty="0"/>
              <a:t>not able to undertake </a:t>
            </a:r>
            <a:r>
              <a:rPr lang="en-US" dirty="0"/>
              <a:t>the boundless radiation due to the presence of some defilement.</a:t>
            </a:r>
          </a:p>
        </p:txBody>
      </p:sp>
    </p:spTree>
    <p:extLst>
      <p:ext uri="{BB962C8B-B14F-4D97-AF65-F5344CB8AC3E}">
        <p14:creationId xmlns:p14="http://schemas.microsoft.com/office/powerpoint/2010/main" val="248097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BDC9-7E2E-4841-AA25-EACCCFBE9C4E}"/>
              </a:ext>
            </a:extLst>
          </p:cNvPr>
          <p:cNvSpPr>
            <a:spLocks noGrp="1"/>
          </p:cNvSpPr>
          <p:nvPr>
            <p:ph type="title"/>
          </p:nvPr>
        </p:nvSpPr>
        <p:spPr/>
        <p:txBody>
          <a:bodyPr/>
          <a:lstStyle/>
          <a:p>
            <a:r>
              <a:rPr lang="en-US" dirty="0"/>
              <a:t>Possible Source of Difficulty (Bhikkhu Bodhi)</a:t>
            </a:r>
          </a:p>
        </p:txBody>
      </p:sp>
      <p:sp>
        <p:nvSpPr>
          <p:cNvPr id="3" name="Content Placeholder 2">
            <a:extLst>
              <a:ext uri="{FF2B5EF4-FFF2-40B4-BE49-F238E27FC236}">
                <a16:creationId xmlns:a16="http://schemas.microsoft.com/office/drawing/2014/main" id="{3F323F71-493C-4140-843B-3864DD5A791C}"/>
              </a:ext>
            </a:extLst>
          </p:cNvPr>
          <p:cNvSpPr>
            <a:spLocks noGrp="1"/>
          </p:cNvSpPr>
          <p:nvPr>
            <p:ph idx="1"/>
          </p:nvPr>
        </p:nvSpPr>
        <p:spPr>
          <a:xfrm>
            <a:off x="680320" y="2763874"/>
            <a:ext cx="9613861" cy="3599316"/>
          </a:xfrm>
        </p:spPr>
        <p:txBody>
          <a:bodyPr/>
          <a:lstStyle/>
          <a:p>
            <a:pPr marL="0" indent="0">
              <a:buNone/>
            </a:pPr>
            <a:r>
              <a:rPr lang="en-US" dirty="0"/>
              <a:t>The following is often translated as this:</a:t>
            </a:r>
          </a:p>
          <a:p>
            <a:pPr marL="0" indent="0">
              <a:buNone/>
            </a:pPr>
            <a:endParaRPr lang="en-US" dirty="0"/>
          </a:p>
          <a:p>
            <a:pPr marL="457200" lvl="1" indent="0">
              <a:buNone/>
            </a:pPr>
            <a:r>
              <a:rPr lang="en-US" sz="2400" dirty="0"/>
              <a:t>“ . . . dwell pervading one quarter with a mind imbued with </a:t>
            </a:r>
            <a:r>
              <a:rPr lang="en-US" sz="2400" i="1" dirty="0" err="1"/>
              <a:t>mettā</a:t>
            </a:r>
            <a:r>
              <a:rPr lang="en-US" sz="2400" dirty="0"/>
              <a:t>, likewise the second quarter, the third quarter, and the fourth quarter. Thus above, below, around, and everywhere, </a:t>
            </a:r>
            <a:r>
              <a:rPr lang="en-US" sz="2400" b="1" i="1" dirty="0"/>
              <a:t>and to all as to oneself</a:t>
            </a:r>
            <a:r>
              <a:rPr lang="en-US" sz="2400" dirty="0"/>
              <a:t>, dwell pervading the entire world with a mind imbued with </a:t>
            </a:r>
            <a:r>
              <a:rPr lang="en-US" sz="2400" i="1" dirty="0" err="1"/>
              <a:t>mettā</a:t>
            </a:r>
            <a:r>
              <a:rPr lang="en-US" sz="2400" dirty="0"/>
              <a:t>, vast, exalted, measureless, without hostility, without ill will.”</a:t>
            </a:r>
          </a:p>
        </p:txBody>
      </p:sp>
      <p:sp>
        <p:nvSpPr>
          <p:cNvPr id="4" name="TextBox 3">
            <a:extLst>
              <a:ext uri="{FF2B5EF4-FFF2-40B4-BE49-F238E27FC236}">
                <a16:creationId xmlns:a16="http://schemas.microsoft.com/office/drawing/2014/main" id="{7FE2A552-8993-FA44-8291-21D45566C93B}"/>
              </a:ext>
            </a:extLst>
          </p:cNvPr>
          <p:cNvSpPr txBox="1"/>
          <p:nvPr/>
        </p:nvSpPr>
        <p:spPr>
          <a:xfrm>
            <a:off x="6758609" y="129208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34963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D81A2-DDB6-6044-BE2B-1BEE9779D318}"/>
              </a:ext>
            </a:extLst>
          </p:cNvPr>
          <p:cNvSpPr>
            <a:spLocks noGrp="1"/>
          </p:cNvSpPr>
          <p:nvPr>
            <p:ph type="title"/>
          </p:nvPr>
        </p:nvSpPr>
        <p:spPr/>
        <p:txBody>
          <a:bodyPr/>
          <a:lstStyle/>
          <a:p>
            <a:r>
              <a:rPr lang="en-US" i="1" dirty="0" err="1"/>
              <a:t>sabbattatāya</a:t>
            </a:r>
            <a:r>
              <a:rPr lang="en-US" i="1" dirty="0"/>
              <a:t> and </a:t>
            </a:r>
            <a:r>
              <a:rPr lang="en-US" i="1" dirty="0" err="1"/>
              <a:t>sabbatthatāya</a:t>
            </a:r>
            <a:endParaRPr lang="en-US" dirty="0"/>
          </a:p>
        </p:txBody>
      </p:sp>
      <p:sp>
        <p:nvSpPr>
          <p:cNvPr id="3" name="Content Placeholder 2">
            <a:extLst>
              <a:ext uri="{FF2B5EF4-FFF2-40B4-BE49-F238E27FC236}">
                <a16:creationId xmlns:a16="http://schemas.microsoft.com/office/drawing/2014/main" id="{AA070612-7DD4-5745-B88B-61BB51C7B6D9}"/>
              </a:ext>
            </a:extLst>
          </p:cNvPr>
          <p:cNvSpPr>
            <a:spLocks noGrp="1"/>
          </p:cNvSpPr>
          <p:nvPr>
            <p:ph idx="1"/>
          </p:nvPr>
        </p:nvSpPr>
        <p:spPr>
          <a:xfrm>
            <a:off x="680320" y="2295939"/>
            <a:ext cx="9613861" cy="4422913"/>
          </a:xfrm>
        </p:spPr>
        <p:txBody>
          <a:bodyPr>
            <a:normAutofit lnSpcReduction="10000"/>
          </a:bodyPr>
          <a:lstStyle/>
          <a:p>
            <a:pPr marL="0" indent="0">
              <a:buNone/>
            </a:pPr>
            <a:r>
              <a:rPr lang="en-US" i="1" dirty="0" err="1"/>
              <a:t>sabbattatāya</a:t>
            </a:r>
            <a:r>
              <a:rPr lang="en-US" i="1" dirty="0"/>
              <a:t> = </a:t>
            </a:r>
            <a:r>
              <a:rPr lang="en-US" b="1" dirty="0"/>
              <a:t>to all as to oneself</a:t>
            </a:r>
          </a:p>
          <a:p>
            <a:pPr marL="0" indent="0">
              <a:buNone/>
            </a:pPr>
            <a:endParaRPr lang="en-US" b="1" i="1" dirty="0"/>
          </a:p>
          <a:p>
            <a:pPr marL="0" indent="0">
              <a:buNone/>
            </a:pPr>
            <a:r>
              <a:rPr lang="en-US" i="1" dirty="0" err="1"/>
              <a:t>sabbatthatāya</a:t>
            </a:r>
            <a:r>
              <a:rPr lang="en-US" dirty="0"/>
              <a:t> = </a:t>
            </a:r>
            <a:r>
              <a:rPr lang="en-US" b="1" dirty="0"/>
              <a:t>in every way</a:t>
            </a:r>
          </a:p>
          <a:p>
            <a:pPr marL="0" indent="0">
              <a:buNone/>
            </a:pPr>
            <a:endParaRPr lang="en-US" b="1" i="1" dirty="0"/>
          </a:p>
          <a:p>
            <a:pPr marL="0" indent="0">
              <a:buNone/>
            </a:pPr>
            <a:r>
              <a:rPr lang="en-US" dirty="0"/>
              <a:t>Bhikkhu Anālayo argues, “Judging from the context, it seems safe to conclude that the more original reading would have been "in every way," </a:t>
            </a:r>
            <a:r>
              <a:rPr lang="en-US" i="1" dirty="0" err="1"/>
              <a:t>sabbatthatāya</a:t>
            </a:r>
            <a:r>
              <a:rPr lang="en-US" dirty="0"/>
              <a:t>, instead of </a:t>
            </a:r>
            <a:r>
              <a:rPr lang="en-US" i="1" dirty="0" err="1"/>
              <a:t>sabbattatāya</a:t>
            </a:r>
            <a:r>
              <a:rPr lang="en-US" dirty="0"/>
              <a:t> in the sense of "to all as to oneself”."</a:t>
            </a:r>
            <a:endParaRPr lang="en-US" b="1" i="1" dirty="0"/>
          </a:p>
          <a:p>
            <a:pPr marL="0" indent="0">
              <a:buNone/>
            </a:pPr>
            <a:endParaRPr lang="en-US" b="1" i="1" dirty="0"/>
          </a:p>
          <a:p>
            <a:pPr marL="0" indent="0">
              <a:buNone/>
            </a:pPr>
            <a:r>
              <a:rPr lang="en-US" dirty="0"/>
              <a:t>Leigh Brasington has suggested to me that this may be one of the Buddha’s </a:t>
            </a:r>
            <a:r>
              <a:rPr lang="en-US" i="1" dirty="0"/>
              <a:t>Pāli </a:t>
            </a:r>
            <a:r>
              <a:rPr lang="en-US" dirty="0"/>
              <a:t>puns, in which both meanings are intended.</a:t>
            </a:r>
          </a:p>
        </p:txBody>
      </p:sp>
    </p:spTree>
    <p:extLst>
      <p:ext uri="{BB962C8B-B14F-4D97-AF65-F5344CB8AC3E}">
        <p14:creationId xmlns:p14="http://schemas.microsoft.com/office/powerpoint/2010/main" val="272481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51B6-4C4A-554B-B686-DE92CE390AA0}"/>
              </a:ext>
            </a:extLst>
          </p:cNvPr>
          <p:cNvSpPr>
            <a:spLocks noGrp="1"/>
          </p:cNvSpPr>
          <p:nvPr>
            <p:ph type="title"/>
          </p:nvPr>
        </p:nvSpPr>
        <p:spPr/>
        <p:txBody>
          <a:bodyPr/>
          <a:lstStyle/>
          <a:p>
            <a:r>
              <a:rPr lang="en-US" dirty="0"/>
              <a:t>Anālayo</a:t>
            </a:r>
          </a:p>
        </p:txBody>
      </p:sp>
      <p:sp>
        <p:nvSpPr>
          <p:cNvPr id="3" name="Content Placeholder 2">
            <a:extLst>
              <a:ext uri="{FF2B5EF4-FFF2-40B4-BE49-F238E27FC236}">
                <a16:creationId xmlns:a16="http://schemas.microsoft.com/office/drawing/2014/main" id="{6611AD8E-EFB0-8A40-B7DD-4CB000824F9B}"/>
              </a:ext>
            </a:extLst>
          </p:cNvPr>
          <p:cNvSpPr>
            <a:spLocks noGrp="1"/>
          </p:cNvSpPr>
          <p:nvPr>
            <p:ph idx="1"/>
          </p:nvPr>
        </p:nvSpPr>
        <p:spPr>
          <a:xfrm>
            <a:off x="680320" y="2464905"/>
            <a:ext cx="9613861" cy="3888345"/>
          </a:xfrm>
        </p:spPr>
        <p:txBody>
          <a:bodyPr>
            <a:normAutofit/>
          </a:bodyPr>
          <a:lstStyle/>
          <a:p>
            <a:pPr marL="0" indent="0">
              <a:buNone/>
            </a:pPr>
            <a:r>
              <a:rPr lang="en-US" dirty="0" err="1"/>
              <a:t>Anālayo’s</a:t>
            </a:r>
            <a:r>
              <a:rPr lang="en-US" dirty="0"/>
              <a:t> point is that the suttas teach a method of radiating </a:t>
            </a:r>
            <a:r>
              <a:rPr lang="en-US" i="1" dirty="0" err="1"/>
              <a:t>mettā</a:t>
            </a:r>
            <a:r>
              <a:rPr lang="en-US" i="1" dirty="0"/>
              <a:t> </a:t>
            </a:r>
            <a:r>
              <a:rPr lang="en-US" dirty="0"/>
              <a:t> in the four directions and then “above, below, around, and everywhere, </a:t>
            </a:r>
            <a:r>
              <a:rPr lang="en-US" b="1" i="1" dirty="0"/>
              <a:t>and in every way</a:t>
            </a:r>
            <a:r>
              <a:rPr lang="en-US" dirty="0"/>
              <a:t>, dwell pervading the entire world with a mind imbued with </a:t>
            </a:r>
            <a:r>
              <a:rPr lang="en-US" i="1" dirty="0" err="1"/>
              <a:t>mettā</a:t>
            </a:r>
            <a:r>
              <a:rPr lang="en-US" dirty="0"/>
              <a:t>, vast, exalted, measureless, without hostility, without ill will.” Further, he suggests that the </a:t>
            </a:r>
            <a:r>
              <a:rPr lang="en-US" i="1" dirty="0"/>
              <a:t>Visuddhimagga </a:t>
            </a:r>
            <a:r>
              <a:rPr lang="en-US" dirty="0"/>
              <a:t>Practice was introduced as an option for those who are not able to undertake the boundless radiation due to the presence of some defilement and that the Theravāda tradition’s of taking individual persons as the object seems to have become the default approach, instead of being only seen as a skillful means in case one is under the influence of a defilement.</a:t>
            </a:r>
          </a:p>
        </p:txBody>
      </p:sp>
    </p:spTree>
    <p:extLst>
      <p:ext uri="{BB962C8B-B14F-4D97-AF65-F5344CB8AC3E}">
        <p14:creationId xmlns:p14="http://schemas.microsoft.com/office/powerpoint/2010/main" val="3454075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ECDB4-365C-1B40-878F-37E8A7531B3C}"/>
              </a:ext>
            </a:extLst>
          </p:cNvPr>
          <p:cNvSpPr>
            <a:spLocks noGrp="1"/>
          </p:cNvSpPr>
          <p:nvPr>
            <p:ph type="title"/>
          </p:nvPr>
        </p:nvSpPr>
        <p:spPr/>
        <p:txBody>
          <a:bodyPr/>
          <a:lstStyle/>
          <a:p>
            <a:r>
              <a:rPr lang="en-US" dirty="0"/>
              <a:t>The </a:t>
            </a:r>
            <a:r>
              <a:rPr lang="en-US" i="1" dirty="0" err="1"/>
              <a:t>Mettā</a:t>
            </a:r>
            <a:r>
              <a:rPr lang="en-US" i="1" dirty="0"/>
              <a:t> Sutta</a:t>
            </a:r>
            <a:endParaRPr lang="en-US" dirty="0"/>
          </a:p>
        </p:txBody>
      </p:sp>
      <p:sp>
        <p:nvSpPr>
          <p:cNvPr id="3" name="Content Placeholder 2">
            <a:extLst>
              <a:ext uri="{FF2B5EF4-FFF2-40B4-BE49-F238E27FC236}">
                <a16:creationId xmlns:a16="http://schemas.microsoft.com/office/drawing/2014/main" id="{EA29FD91-4234-BA4B-B91A-169C4745D747}"/>
              </a:ext>
            </a:extLst>
          </p:cNvPr>
          <p:cNvSpPr>
            <a:spLocks noGrp="1"/>
          </p:cNvSpPr>
          <p:nvPr>
            <p:ph idx="1"/>
          </p:nvPr>
        </p:nvSpPr>
        <p:spPr>
          <a:xfrm>
            <a:off x="680320" y="3569324"/>
            <a:ext cx="9613861" cy="1241214"/>
          </a:xfrm>
        </p:spPr>
        <p:txBody>
          <a:bodyPr/>
          <a:lstStyle/>
          <a:p>
            <a:pPr marL="0" indent="0">
              <a:buNone/>
            </a:pPr>
            <a:r>
              <a:rPr lang="en-US" dirty="0"/>
              <a:t>According to Richard </a:t>
            </a:r>
            <a:r>
              <a:rPr lang="en-US" dirty="0" err="1"/>
              <a:t>Gombrich</a:t>
            </a:r>
            <a:r>
              <a:rPr lang="en-US" dirty="0"/>
              <a:t>, The </a:t>
            </a:r>
            <a:r>
              <a:rPr lang="en-US" i="1" dirty="0" err="1"/>
              <a:t>Mettā</a:t>
            </a:r>
            <a:r>
              <a:rPr lang="en-US" i="1" dirty="0"/>
              <a:t> Sutta</a:t>
            </a:r>
            <a:r>
              <a:rPr lang="en-US" dirty="0"/>
              <a:t> “both exemplifies and extols having kind thoughts towards the whole world.</a:t>
            </a:r>
          </a:p>
        </p:txBody>
      </p:sp>
    </p:spTree>
    <p:extLst>
      <p:ext uri="{BB962C8B-B14F-4D97-AF65-F5344CB8AC3E}">
        <p14:creationId xmlns:p14="http://schemas.microsoft.com/office/powerpoint/2010/main" val="2962743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5930-7CDC-4244-9710-BD5FD3CD9597}"/>
              </a:ext>
            </a:extLst>
          </p:cNvPr>
          <p:cNvSpPr>
            <a:spLocks noGrp="1"/>
          </p:cNvSpPr>
          <p:nvPr>
            <p:ph type="title"/>
          </p:nvPr>
        </p:nvSpPr>
        <p:spPr/>
        <p:txBody>
          <a:bodyPr/>
          <a:lstStyle/>
          <a:p>
            <a:r>
              <a:rPr lang="en-US" dirty="0"/>
              <a:t>Andrew </a:t>
            </a:r>
            <a:r>
              <a:rPr lang="en-US" dirty="0" err="1"/>
              <a:t>Olendzki</a:t>
            </a:r>
            <a:r>
              <a:rPr lang="en-US" dirty="0"/>
              <a:t>: </a:t>
            </a:r>
            <a:r>
              <a:rPr lang="en-US" i="1" dirty="0" err="1"/>
              <a:t>Mettā</a:t>
            </a:r>
            <a:r>
              <a:rPr lang="en-US" i="1" dirty="0"/>
              <a:t> Sutta</a:t>
            </a:r>
          </a:p>
        </p:txBody>
      </p:sp>
      <p:sp>
        <p:nvSpPr>
          <p:cNvPr id="3" name="Content Placeholder 2">
            <a:extLst>
              <a:ext uri="{FF2B5EF4-FFF2-40B4-BE49-F238E27FC236}">
                <a16:creationId xmlns:a16="http://schemas.microsoft.com/office/drawing/2014/main" id="{AC7E0E17-2BD0-4146-8F4C-EF8F9F685B02}"/>
              </a:ext>
            </a:extLst>
          </p:cNvPr>
          <p:cNvSpPr>
            <a:spLocks noGrp="1"/>
          </p:cNvSpPr>
          <p:nvPr>
            <p:ph idx="1"/>
          </p:nvPr>
        </p:nvSpPr>
        <p:spPr>
          <a:xfrm>
            <a:off x="680320" y="3132004"/>
            <a:ext cx="9613861" cy="2443849"/>
          </a:xfrm>
        </p:spPr>
        <p:txBody>
          <a:bodyPr>
            <a:normAutofit lnSpcReduction="10000"/>
          </a:bodyPr>
          <a:lstStyle/>
          <a:p>
            <a:pPr marL="0" indent="0">
              <a:buNone/>
            </a:pPr>
            <a:r>
              <a:rPr lang="en-US" dirty="0"/>
              <a:t>My first Pāli teacher Andrew </a:t>
            </a:r>
            <a:r>
              <a:rPr lang="en-US" dirty="0" err="1"/>
              <a:t>Olendzki</a:t>
            </a:r>
            <a:r>
              <a:rPr lang="en-US" dirty="0"/>
              <a:t> has a line-by-line analysis of the </a:t>
            </a:r>
            <a:r>
              <a:rPr lang="en-US" i="1" dirty="0" err="1"/>
              <a:t>Mettā</a:t>
            </a:r>
            <a:r>
              <a:rPr lang="en-US" i="1" dirty="0"/>
              <a:t> Sutta, </a:t>
            </a:r>
            <a:r>
              <a:rPr lang="en-US" dirty="0"/>
              <a:t>beginning here:</a:t>
            </a:r>
          </a:p>
          <a:p>
            <a:pPr marL="0" indent="0">
              <a:buNone/>
            </a:pPr>
            <a:endParaRPr lang="en-US" dirty="0"/>
          </a:p>
          <a:p>
            <a:pPr marL="0" indent="0">
              <a:buNone/>
            </a:pPr>
            <a:r>
              <a:rPr lang="en-US" dirty="0">
                <a:hlinkClick r:id="rId2"/>
              </a:rPr>
              <a:t>https://www.buddhistinquiry.org/issue/2010-metta/</a:t>
            </a:r>
            <a:endParaRPr lang="en-US" dirty="0"/>
          </a:p>
          <a:p>
            <a:pPr marL="0" indent="0">
              <a:buNone/>
            </a:pPr>
            <a:endParaRPr lang="en-US" dirty="0"/>
          </a:p>
          <a:p>
            <a:pPr marL="0" indent="0">
              <a:buNone/>
            </a:pPr>
            <a:r>
              <a:rPr lang="en-US" dirty="0">
                <a:hlinkClick r:id="rId3"/>
              </a:rPr>
              <a:t>https://www.buddhistinquiry.org/article/metta-sutta-verse-1/</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5793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CC9E0-7C6B-A040-9253-0492E7138B41}"/>
              </a:ext>
            </a:extLst>
          </p:cNvPr>
          <p:cNvSpPr>
            <a:spLocks noGrp="1"/>
          </p:cNvSpPr>
          <p:nvPr>
            <p:ph type="title"/>
          </p:nvPr>
        </p:nvSpPr>
        <p:spPr/>
        <p:txBody>
          <a:bodyPr/>
          <a:lstStyle/>
          <a:p>
            <a:r>
              <a:rPr lang="en-US" dirty="0"/>
              <a:t>Translating from Pāli </a:t>
            </a:r>
            <a:r>
              <a:rPr lang="en-US" b="1" dirty="0"/>
              <a:t>Bhikkhu </a:t>
            </a:r>
            <a:r>
              <a:rPr lang="en-US" b="1" dirty="0" err="1"/>
              <a:t>Ānandajoti</a:t>
            </a:r>
            <a:endParaRPr lang="en-US" dirty="0"/>
          </a:p>
        </p:txBody>
      </p:sp>
      <p:sp>
        <p:nvSpPr>
          <p:cNvPr id="3" name="Content Placeholder 2">
            <a:extLst>
              <a:ext uri="{FF2B5EF4-FFF2-40B4-BE49-F238E27FC236}">
                <a16:creationId xmlns:a16="http://schemas.microsoft.com/office/drawing/2014/main" id="{93FCFEB6-7503-FB4E-A499-5D31E4FD9291}"/>
              </a:ext>
            </a:extLst>
          </p:cNvPr>
          <p:cNvSpPr>
            <a:spLocks noGrp="1"/>
          </p:cNvSpPr>
          <p:nvPr>
            <p:ph idx="1"/>
          </p:nvPr>
        </p:nvSpPr>
        <p:spPr>
          <a:xfrm>
            <a:off x="680320" y="2923282"/>
            <a:ext cx="9613861" cy="2861292"/>
          </a:xfrm>
        </p:spPr>
        <p:txBody>
          <a:bodyPr>
            <a:noAutofit/>
          </a:bodyPr>
          <a:lstStyle/>
          <a:p>
            <a:pPr marL="0" indent="0">
              <a:buNone/>
            </a:pPr>
            <a:r>
              <a:rPr lang="en-US" dirty="0"/>
              <a:t>Bhikkhu </a:t>
            </a:r>
            <a:r>
              <a:rPr lang="en-US" dirty="0" err="1"/>
              <a:t>Ānandajoti</a:t>
            </a:r>
            <a:r>
              <a:rPr lang="en-US" dirty="0"/>
              <a:t> provides a complete grammatical analysis of the Pāli in the </a:t>
            </a:r>
            <a:r>
              <a:rPr lang="en-US" i="1" dirty="0" err="1"/>
              <a:t>Mettā</a:t>
            </a:r>
            <a:r>
              <a:rPr lang="en-US" i="1" dirty="0"/>
              <a:t> Sutta </a:t>
            </a:r>
            <a:r>
              <a:rPr lang="en-US" dirty="0"/>
              <a:t>in the last third of this collection:</a:t>
            </a:r>
            <a:endParaRPr lang="en-US" i="1" dirty="0"/>
          </a:p>
          <a:p>
            <a:pPr marL="0" indent="0">
              <a:buNone/>
            </a:pPr>
            <a:endParaRPr lang="en-US" i="1" dirty="0">
              <a:hlinkClick r:id="rId2"/>
            </a:endParaRPr>
          </a:p>
          <a:p>
            <a:pPr marL="0" indent="0">
              <a:buNone/>
            </a:pPr>
            <a:r>
              <a:rPr lang="en-US" i="1" dirty="0">
                <a:hlinkClick r:id="rId2"/>
              </a:rPr>
              <a:t>https://www.ancient-buddhist-texts.net/Textual-Studies/Tisuttanirutti/Tisuttanirutti.htm</a:t>
            </a:r>
          </a:p>
          <a:p>
            <a:pPr marL="0" indent="0">
              <a:buNone/>
            </a:pPr>
            <a:endParaRPr lang="en-US" sz="2600" i="1" dirty="0">
              <a:hlinkClick r:id="rId2"/>
            </a:endParaRPr>
          </a:p>
        </p:txBody>
      </p:sp>
    </p:spTree>
    <p:extLst>
      <p:ext uri="{BB962C8B-B14F-4D97-AF65-F5344CB8AC3E}">
        <p14:creationId xmlns:p14="http://schemas.microsoft.com/office/powerpoint/2010/main" val="2766826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CC9E0-7C6B-A040-9253-0492E7138B41}"/>
              </a:ext>
            </a:extLst>
          </p:cNvPr>
          <p:cNvSpPr>
            <a:spLocks noGrp="1"/>
          </p:cNvSpPr>
          <p:nvPr>
            <p:ph type="title"/>
          </p:nvPr>
        </p:nvSpPr>
        <p:spPr/>
        <p:txBody>
          <a:bodyPr/>
          <a:lstStyle/>
          <a:p>
            <a:r>
              <a:rPr lang="en-US" dirty="0"/>
              <a:t>Translating from Pāli </a:t>
            </a:r>
            <a:r>
              <a:rPr lang="en-US" b="1" dirty="0"/>
              <a:t>Bhikkhu </a:t>
            </a:r>
            <a:r>
              <a:rPr lang="en-US" b="1" dirty="0" err="1"/>
              <a:t>Ānandajoti</a:t>
            </a:r>
            <a:endParaRPr lang="en-US" dirty="0"/>
          </a:p>
        </p:txBody>
      </p:sp>
      <p:sp>
        <p:nvSpPr>
          <p:cNvPr id="3" name="Content Placeholder 2">
            <a:extLst>
              <a:ext uri="{FF2B5EF4-FFF2-40B4-BE49-F238E27FC236}">
                <a16:creationId xmlns:a16="http://schemas.microsoft.com/office/drawing/2014/main" id="{93FCFEB6-7503-FB4E-A499-5D31E4FD9291}"/>
              </a:ext>
            </a:extLst>
          </p:cNvPr>
          <p:cNvSpPr>
            <a:spLocks noGrp="1"/>
          </p:cNvSpPr>
          <p:nvPr>
            <p:ph idx="1"/>
          </p:nvPr>
        </p:nvSpPr>
        <p:spPr>
          <a:xfrm>
            <a:off x="1495330" y="2376630"/>
            <a:ext cx="9613861" cy="4262710"/>
          </a:xfrm>
        </p:spPr>
        <p:txBody>
          <a:bodyPr>
            <a:noAutofit/>
          </a:bodyPr>
          <a:lstStyle/>
          <a:p>
            <a:pPr marL="914400" lvl="2" indent="0">
              <a:buNone/>
            </a:pPr>
            <a:r>
              <a:rPr lang="en-US" sz="2000" b="1" i="1" dirty="0" err="1"/>
              <a:t>karaṇīyam-atthakusalena</a:t>
            </a:r>
            <a:r>
              <a:rPr lang="en-US" sz="2000" b="1" i="1" dirty="0"/>
              <a:t> </a:t>
            </a:r>
          </a:p>
          <a:p>
            <a:pPr marL="914400" lvl="2" indent="0">
              <a:buNone/>
            </a:pPr>
            <a:r>
              <a:rPr lang="en-US" sz="2000" b="1" i="1" dirty="0" err="1"/>
              <a:t>yan-taṁ</a:t>
            </a:r>
            <a:r>
              <a:rPr lang="en-US" sz="2000" b="1" i="1" dirty="0"/>
              <a:t> </a:t>
            </a:r>
            <a:r>
              <a:rPr lang="en-US" sz="2000" b="1" i="1" dirty="0" err="1"/>
              <a:t>santaṁ</a:t>
            </a:r>
            <a:r>
              <a:rPr lang="en-US" sz="2000" b="1" i="1" dirty="0"/>
              <a:t> </a:t>
            </a:r>
            <a:r>
              <a:rPr lang="en-US" sz="2000" b="1" i="1" dirty="0" err="1"/>
              <a:t>padaṁ</a:t>
            </a:r>
            <a:r>
              <a:rPr lang="en-US" sz="2000" b="1" i="1" dirty="0"/>
              <a:t> </a:t>
            </a:r>
            <a:r>
              <a:rPr lang="en-US" sz="2000" b="1" i="1" dirty="0" err="1"/>
              <a:t>abhisamecca</a:t>
            </a:r>
            <a:r>
              <a:rPr lang="en-US" sz="2000" b="1" i="1" dirty="0"/>
              <a:t> </a:t>
            </a:r>
          </a:p>
          <a:p>
            <a:pPr marL="914400" lvl="2" indent="0">
              <a:buNone/>
            </a:pPr>
            <a:r>
              <a:rPr lang="en-US" sz="2000" dirty="0"/>
              <a:t>What should be done by one skillful in good, </a:t>
            </a:r>
          </a:p>
          <a:p>
            <a:pPr marL="914400" lvl="2" indent="0">
              <a:buNone/>
            </a:pPr>
            <a:r>
              <a:rPr lang="en-US" sz="2000" dirty="0"/>
              <a:t>who has comprehended the state of peace: </a:t>
            </a:r>
          </a:p>
          <a:p>
            <a:pPr marL="0" indent="0">
              <a:buNone/>
            </a:pPr>
            <a:r>
              <a:rPr lang="en-US" sz="2000" b="1" dirty="0" err="1"/>
              <a:t>karaṇīyaṁ</a:t>
            </a:r>
            <a:r>
              <a:rPr lang="en-US" sz="2000" dirty="0"/>
              <a:t>, what should be done, nominative, neuter, singular </a:t>
            </a:r>
          </a:p>
          <a:p>
            <a:pPr marL="0" indent="0">
              <a:buNone/>
            </a:pPr>
            <a:r>
              <a:rPr lang="en-US" sz="2000" b="1" i="1" dirty="0" err="1"/>
              <a:t>attha</a:t>
            </a:r>
            <a:r>
              <a:rPr lang="en-US" sz="2000" dirty="0"/>
              <a:t> [= </a:t>
            </a:r>
            <a:r>
              <a:rPr lang="en-US" sz="2000" i="1" dirty="0" err="1"/>
              <a:t>atthe</a:t>
            </a:r>
            <a:r>
              <a:rPr lang="en-US" sz="2000" dirty="0"/>
              <a:t>] + </a:t>
            </a:r>
            <a:r>
              <a:rPr lang="en-US" sz="2000" i="1" dirty="0" err="1"/>
              <a:t>kusalena</a:t>
            </a:r>
            <a:r>
              <a:rPr lang="en-US" sz="2000" dirty="0"/>
              <a:t>, by one skillful in good, locative + instrumental, neuter, singular (</a:t>
            </a:r>
            <a:r>
              <a:rPr lang="en-US" sz="2000" i="1" dirty="0" err="1"/>
              <a:t>tappurisa</a:t>
            </a:r>
            <a:r>
              <a:rPr lang="en-US" sz="2000" i="1" dirty="0"/>
              <a:t> </a:t>
            </a:r>
            <a:r>
              <a:rPr lang="en-US" sz="2000" dirty="0"/>
              <a:t>= compound word) </a:t>
            </a:r>
          </a:p>
          <a:p>
            <a:pPr marL="0" indent="0">
              <a:buNone/>
            </a:pPr>
            <a:r>
              <a:rPr lang="en-US" sz="2000" b="1" i="1" dirty="0" err="1"/>
              <a:t>yaṁ</a:t>
            </a:r>
            <a:r>
              <a:rPr lang="en-US" sz="2000" b="1" i="1" dirty="0"/>
              <a:t> </a:t>
            </a:r>
            <a:r>
              <a:rPr lang="en-US" sz="2000" b="1" i="1" dirty="0" err="1"/>
              <a:t>taṁ</a:t>
            </a:r>
            <a:r>
              <a:rPr lang="en-US" sz="2000" dirty="0"/>
              <a:t>, (the one) who, demonstrative and relative pronouns </a:t>
            </a:r>
          </a:p>
          <a:p>
            <a:pPr marL="0" indent="0">
              <a:buNone/>
            </a:pPr>
            <a:r>
              <a:rPr lang="en-US" sz="2000" b="1" i="1" dirty="0" err="1"/>
              <a:t>santaṁ</a:t>
            </a:r>
            <a:r>
              <a:rPr lang="en-US" sz="2000" dirty="0"/>
              <a:t>, of peace, accusative, neuter, singular </a:t>
            </a:r>
          </a:p>
          <a:p>
            <a:pPr marL="0" indent="0">
              <a:buNone/>
            </a:pPr>
            <a:r>
              <a:rPr lang="en-US" sz="2000" b="1" i="1" dirty="0" err="1"/>
              <a:t>padaṁ</a:t>
            </a:r>
            <a:r>
              <a:rPr lang="en-US" sz="2000" dirty="0"/>
              <a:t>, the state, accusative, neuter, singular </a:t>
            </a:r>
          </a:p>
          <a:p>
            <a:pPr marL="0" indent="0">
              <a:buNone/>
            </a:pPr>
            <a:r>
              <a:rPr lang="en-US" sz="2000" b="1" i="1" dirty="0" err="1"/>
              <a:t>abhisamecca</a:t>
            </a:r>
            <a:r>
              <a:rPr lang="en-US" sz="2000" dirty="0"/>
              <a:t>, has comprehended, absolutive </a:t>
            </a:r>
          </a:p>
        </p:txBody>
      </p:sp>
    </p:spTree>
    <p:extLst>
      <p:ext uri="{BB962C8B-B14F-4D97-AF65-F5344CB8AC3E}">
        <p14:creationId xmlns:p14="http://schemas.microsoft.com/office/powerpoint/2010/main" val="2446132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94FD-7713-BF4F-91DA-B20DC30092E1}"/>
              </a:ext>
            </a:extLst>
          </p:cNvPr>
          <p:cNvSpPr>
            <a:spLocks noGrp="1"/>
          </p:cNvSpPr>
          <p:nvPr>
            <p:ph type="title"/>
          </p:nvPr>
        </p:nvSpPr>
        <p:spPr/>
        <p:txBody>
          <a:bodyPr/>
          <a:lstStyle/>
          <a:p>
            <a:r>
              <a:rPr lang="en-US" b="1" dirty="0"/>
              <a:t>Andy </a:t>
            </a:r>
            <a:r>
              <a:rPr lang="en-US" b="1" dirty="0" err="1"/>
              <a:t>Olendzki</a:t>
            </a:r>
            <a:r>
              <a:rPr lang="en-US" b="1" dirty="0"/>
              <a:t> </a:t>
            </a:r>
            <a:br>
              <a:rPr lang="en-US" dirty="0"/>
            </a:br>
            <a:endParaRPr lang="en-US" dirty="0"/>
          </a:p>
        </p:txBody>
      </p:sp>
      <p:sp>
        <p:nvSpPr>
          <p:cNvPr id="3" name="Content Placeholder 2">
            <a:extLst>
              <a:ext uri="{FF2B5EF4-FFF2-40B4-BE49-F238E27FC236}">
                <a16:creationId xmlns:a16="http://schemas.microsoft.com/office/drawing/2014/main" id="{6920FF59-2634-E742-A4CC-CD9A790DCB3D}"/>
              </a:ext>
            </a:extLst>
          </p:cNvPr>
          <p:cNvSpPr>
            <a:spLocks noGrp="1"/>
          </p:cNvSpPr>
          <p:nvPr>
            <p:ph idx="1"/>
          </p:nvPr>
        </p:nvSpPr>
        <p:spPr>
          <a:xfrm>
            <a:off x="680321" y="3478696"/>
            <a:ext cx="9613861" cy="1350544"/>
          </a:xfrm>
        </p:spPr>
        <p:txBody>
          <a:bodyPr>
            <a:normAutofit/>
          </a:bodyPr>
          <a:lstStyle/>
          <a:p>
            <a:pPr marL="457200" lvl="1" indent="0">
              <a:buNone/>
            </a:pPr>
            <a:r>
              <a:rPr lang="en-US" sz="2400" dirty="0"/>
              <a:t>This is what’s done by one skilled in what’s good,</a:t>
            </a:r>
          </a:p>
          <a:p>
            <a:pPr marL="457200" lvl="1" indent="0">
              <a:buNone/>
            </a:pPr>
            <a:r>
              <a:rPr lang="en-US" sz="2400" dirty="0"/>
              <a:t>Who reaches toward that most peaceful state:</a:t>
            </a:r>
          </a:p>
        </p:txBody>
      </p:sp>
    </p:spTree>
    <p:extLst>
      <p:ext uri="{BB962C8B-B14F-4D97-AF65-F5344CB8AC3E}">
        <p14:creationId xmlns:p14="http://schemas.microsoft.com/office/powerpoint/2010/main" val="412121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4628-5D6C-6C4D-B5A6-6579B8F5598E}"/>
              </a:ext>
            </a:extLst>
          </p:cNvPr>
          <p:cNvSpPr>
            <a:spLocks noGrp="1"/>
          </p:cNvSpPr>
          <p:nvPr>
            <p:ph type="title"/>
          </p:nvPr>
        </p:nvSpPr>
        <p:spPr/>
        <p:txBody>
          <a:bodyPr/>
          <a:lstStyle/>
          <a:p>
            <a:r>
              <a:rPr lang="en-US" i="1" dirty="0"/>
              <a:t>Christina Feldman BOUNDLESS HEART</a:t>
            </a:r>
          </a:p>
        </p:txBody>
      </p:sp>
      <p:sp>
        <p:nvSpPr>
          <p:cNvPr id="3" name="Content Placeholder 2">
            <a:extLst>
              <a:ext uri="{FF2B5EF4-FFF2-40B4-BE49-F238E27FC236}">
                <a16:creationId xmlns:a16="http://schemas.microsoft.com/office/drawing/2014/main" id="{6D4491FA-6A4F-534D-A57A-4EE0AB904218}"/>
              </a:ext>
            </a:extLst>
          </p:cNvPr>
          <p:cNvSpPr>
            <a:spLocks noGrp="1"/>
          </p:cNvSpPr>
          <p:nvPr>
            <p:ph idx="1"/>
          </p:nvPr>
        </p:nvSpPr>
        <p:spPr>
          <a:xfrm>
            <a:off x="680321" y="3428999"/>
            <a:ext cx="9613861" cy="1724891"/>
          </a:xfrm>
        </p:spPr>
        <p:txBody>
          <a:bodyPr>
            <a:normAutofit/>
          </a:bodyPr>
          <a:lstStyle/>
          <a:p>
            <a:pPr marL="0" indent="0">
              <a:buNone/>
            </a:pPr>
            <a:r>
              <a:rPr lang="en-US" dirty="0"/>
              <a:t>The word </a:t>
            </a:r>
            <a:r>
              <a:rPr lang="en-US" i="1" dirty="0" err="1"/>
              <a:t>mettā</a:t>
            </a:r>
            <a:r>
              <a:rPr lang="en-US" i="1" dirty="0"/>
              <a:t> </a:t>
            </a:r>
            <a:r>
              <a:rPr lang="en-US" dirty="0"/>
              <a:t>draws on the Pali/Sanskrit word </a:t>
            </a:r>
            <a:r>
              <a:rPr lang="en-US" i="1" dirty="0" err="1"/>
              <a:t>mitta</a:t>
            </a:r>
            <a:r>
              <a:rPr lang="en-US" i="1" dirty="0"/>
              <a:t>, </a:t>
            </a:r>
            <a:r>
              <a:rPr lang="en-US" dirty="0"/>
              <a:t>which translates as “friend.” In turn </a:t>
            </a:r>
            <a:r>
              <a:rPr lang="en-US" i="1" dirty="0" err="1"/>
              <a:t>mitta</a:t>
            </a:r>
            <a:r>
              <a:rPr lang="en-US" i="1" dirty="0"/>
              <a:t> </a:t>
            </a:r>
            <a:r>
              <a:rPr lang="en-US" dirty="0"/>
              <a:t>draws on the earlier </a:t>
            </a:r>
            <a:r>
              <a:rPr lang="en-US" dirty="0" err="1"/>
              <a:t>Sansksrit</a:t>
            </a:r>
            <a:r>
              <a:rPr lang="en-US" dirty="0"/>
              <a:t> word </a:t>
            </a:r>
            <a:r>
              <a:rPr lang="en-US" i="1" dirty="0" err="1"/>
              <a:t>mit</a:t>
            </a:r>
            <a:r>
              <a:rPr lang="en-US" dirty="0"/>
              <a:t> that translates as “growing fat with kindness” or “spreading out”-- spreading out in friendliness to the world.</a:t>
            </a:r>
          </a:p>
        </p:txBody>
      </p:sp>
    </p:spTree>
    <p:extLst>
      <p:ext uri="{BB962C8B-B14F-4D97-AF65-F5344CB8AC3E}">
        <p14:creationId xmlns:p14="http://schemas.microsoft.com/office/powerpoint/2010/main" val="1713144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94FD-7713-BF4F-91DA-B20DC30092E1}"/>
              </a:ext>
            </a:extLst>
          </p:cNvPr>
          <p:cNvSpPr>
            <a:spLocks noGrp="1"/>
          </p:cNvSpPr>
          <p:nvPr>
            <p:ph type="title"/>
          </p:nvPr>
        </p:nvSpPr>
        <p:spPr/>
        <p:txBody>
          <a:bodyPr/>
          <a:lstStyle/>
          <a:p>
            <a:r>
              <a:rPr lang="en-US" b="1" dirty="0"/>
              <a:t>Bhikkhu Bodhi</a:t>
            </a:r>
            <a:endParaRPr lang="en-US" dirty="0"/>
          </a:p>
        </p:txBody>
      </p:sp>
      <p:sp>
        <p:nvSpPr>
          <p:cNvPr id="3" name="Content Placeholder 2">
            <a:extLst>
              <a:ext uri="{FF2B5EF4-FFF2-40B4-BE49-F238E27FC236}">
                <a16:creationId xmlns:a16="http://schemas.microsoft.com/office/drawing/2014/main" id="{6920FF59-2634-E742-A4CC-CD9A790DCB3D}"/>
              </a:ext>
            </a:extLst>
          </p:cNvPr>
          <p:cNvSpPr>
            <a:spLocks noGrp="1"/>
          </p:cNvSpPr>
          <p:nvPr>
            <p:ph idx="1"/>
          </p:nvPr>
        </p:nvSpPr>
        <p:spPr>
          <a:xfrm>
            <a:off x="680321" y="3673291"/>
            <a:ext cx="9613861" cy="1350544"/>
          </a:xfrm>
        </p:spPr>
        <p:txBody>
          <a:bodyPr>
            <a:normAutofit/>
          </a:bodyPr>
          <a:lstStyle/>
          <a:p>
            <a:pPr marL="457200" lvl="1" indent="0">
              <a:buNone/>
            </a:pPr>
            <a:r>
              <a:rPr lang="en-US" sz="2400" dirty="0"/>
              <a:t>This is what should be done by one skilled in the good, </a:t>
            </a:r>
          </a:p>
          <a:p>
            <a:pPr marL="457200" lvl="1" indent="0">
              <a:buNone/>
            </a:pPr>
            <a:r>
              <a:rPr lang="en-US" sz="2400" dirty="0"/>
              <a:t>having made the breakthrough to that peaceful state:</a:t>
            </a:r>
          </a:p>
        </p:txBody>
      </p:sp>
    </p:spTree>
    <p:extLst>
      <p:ext uri="{BB962C8B-B14F-4D97-AF65-F5344CB8AC3E}">
        <p14:creationId xmlns:p14="http://schemas.microsoft.com/office/powerpoint/2010/main" val="3212781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94FD-7713-BF4F-91DA-B20DC30092E1}"/>
              </a:ext>
            </a:extLst>
          </p:cNvPr>
          <p:cNvSpPr>
            <a:spLocks noGrp="1"/>
          </p:cNvSpPr>
          <p:nvPr>
            <p:ph type="title"/>
          </p:nvPr>
        </p:nvSpPr>
        <p:spPr/>
        <p:txBody>
          <a:bodyPr/>
          <a:lstStyle/>
          <a:p>
            <a:r>
              <a:rPr lang="en-US" b="1" dirty="0"/>
              <a:t>Amaravati Sangha</a:t>
            </a:r>
            <a:endParaRPr lang="en-US" dirty="0"/>
          </a:p>
        </p:txBody>
      </p:sp>
      <p:sp>
        <p:nvSpPr>
          <p:cNvPr id="3" name="Content Placeholder 2">
            <a:extLst>
              <a:ext uri="{FF2B5EF4-FFF2-40B4-BE49-F238E27FC236}">
                <a16:creationId xmlns:a16="http://schemas.microsoft.com/office/drawing/2014/main" id="{6920FF59-2634-E742-A4CC-CD9A790DCB3D}"/>
              </a:ext>
            </a:extLst>
          </p:cNvPr>
          <p:cNvSpPr>
            <a:spLocks noGrp="1"/>
          </p:cNvSpPr>
          <p:nvPr>
            <p:ph idx="1"/>
          </p:nvPr>
        </p:nvSpPr>
        <p:spPr>
          <a:xfrm>
            <a:off x="1067947" y="3673291"/>
            <a:ext cx="9613861" cy="1350544"/>
          </a:xfrm>
        </p:spPr>
        <p:txBody>
          <a:bodyPr>
            <a:normAutofit/>
          </a:bodyPr>
          <a:lstStyle/>
          <a:p>
            <a:pPr marL="457200" lvl="1" indent="0">
              <a:buNone/>
            </a:pPr>
            <a:r>
              <a:rPr lang="en-US" sz="2400" dirty="0"/>
              <a:t>This is what should be done</a:t>
            </a:r>
          </a:p>
          <a:p>
            <a:pPr marL="457200" lvl="1" indent="0">
              <a:buNone/>
            </a:pPr>
            <a:r>
              <a:rPr lang="en-US" sz="2400" dirty="0"/>
              <a:t>By one who is skilled in goodness,</a:t>
            </a:r>
          </a:p>
          <a:p>
            <a:pPr marL="457200" lvl="1" indent="0">
              <a:buNone/>
            </a:pPr>
            <a:r>
              <a:rPr lang="en-US" sz="2400" dirty="0"/>
              <a:t>And who seeks the path of peace:</a:t>
            </a:r>
          </a:p>
        </p:txBody>
      </p:sp>
    </p:spTree>
    <p:extLst>
      <p:ext uri="{BB962C8B-B14F-4D97-AF65-F5344CB8AC3E}">
        <p14:creationId xmlns:p14="http://schemas.microsoft.com/office/powerpoint/2010/main" val="37628370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294FD-7713-BF4F-91DA-B20DC30092E1}"/>
              </a:ext>
            </a:extLst>
          </p:cNvPr>
          <p:cNvSpPr>
            <a:spLocks noGrp="1"/>
          </p:cNvSpPr>
          <p:nvPr>
            <p:ph type="title"/>
          </p:nvPr>
        </p:nvSpPr>
        <p:spPr/>
        <p:txBody>
          <a:bodyPr/>
          <a:lstStyle/>
          <a:p>
            <a:r>
              <a:rPr lang="en-US" b="1" dirty="0"/>
              <a:t>K. R. Norman</a:t>
            </a:r>
            <a:endParaRPr lang="en-US" dirty="0"/>
          </a:p>
        </p:txBody>
      </p:sp>
      <p:sp>
        <p:nvSpPr>
          <p:cNvPr id="3" name="Content Placeholder 2">
            <a:extLst>
              <a:ext uri="{FF2B5EF4-FFF2-40B4-BE49-F238E27FC236}">
                <a16:creationId xmlns:a16="http://schemas.microsoft.com/office/drawing/2014/main" id="{6920FF59-2634-E742-A4CC-CD9A790DCB3D}"/>
              </a:ext>
            </a:extLst>
          </p:cNvPr>
          <p:cNvSpPr>
            <a:spLocks noGrp="1"/>
          </p:cNvSpPr>
          <p:nvPr>
            <p:ph idx="1"/>
          </p:nvPr>
        </p:nvSpPr>
        <p:spPr>
          <a:xfrm>
            <a:off x="918860" y="3673291"/>
            <a:ext cx="9613861" cy="1350544"/>
          </a:xfrm>
        </p:spPr>
        <p:txBody>
          <a:bodyPr>
            <a:normAutofit/>
          </a:bodyPr>
          <a:lstStyle/>
          <a:p>
            <a:pPr marL="457200" lvl="1" indent="0">
              <a:buNone/>
            </a:pPr>
            <a:r>
              <a:rPr lang="en-US" sz="2400" dirty="0"/>
              <a:t>This is what is to be done by one</a:t>
            </a:r>
          </a:p>
          <a:p>
            <a:pPr marL="457200" lvl="1" indent="0">
              <a:buNone/>
            </a:pPr>
            <a:r>
              <a:rPr lang="en-US" sz="2400" dirty="0"/>
              <a:t>who is skillful in respect of the good,</a:t>
            </a:r>
          </a:p>
          <a:p>
            <a:pPr marL="457200" lvl="1" indent="0">
              <a:buNone/>
            </a:pPr>
            <a:r>
              <a:rPr lang="en-US" sz="2400" dirty="0"/>
              <a:t>having attained the peaceful state.</a:t>
            </a:r>
          </a:p>
        </p:txBody>
      </p:sp>
    </p:spTree>
    <p:extLst>
      <p:ext uri="{BB962C8B-B14F-4D97-AF65-F5344CB8AC3E}">
        <p14:creationId xmlns:p14="http://schemas.microsoft.com/office/powerpoint/2010/main" val="8183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EAEF8-A826-084D-BF3D-1BD0B3219D1D}"/>
              </a:ext>
            </a:extLst>
          </p:cNvPr>
          <p:cNvSpPr>
            <a:spLocks noGrp="1"/>
          </p:cNvSpPr>
          <p:nvPr>
            <p:ph type="title"/>
          </p:nvPr>
        </p:nvSpPr>
        <p:spPr/>
        <p:txBody>
          <a:bodyPr>
            <a:normAutofit/>
          </a:bodyPr>
          <a:lstStyle/>
          <a:p>
            <a:r>
              <a:rPr lang="en-US" b="1" dirty="0"/>
              <a:t>Translations of the Metta Sutta - Sutta Nipata 1.8</a:t>
            </a:r>
            <a:endParaRPr lang="en-US" dirty="0"/>
          </a:p>
        </p:txBody>
      </p:sp>
      <p:sp>
        <p:nvSpPr>
          <p:cNvPr id="3" name="Content Placeholder 2">
            <a:extLst>
              <a:ext uri="{FF2B5EF4-FFF2-40B4-BE49-F238E27FC236}">
                <a16:creationId xmlns:a16="http://schemas.microsoft.com/office/drawing/2014/main" id="{6A8AD7F6-49AE-3C46-B246-988342EE478D}"/>
              </a:ext>
            </a:extLst>
          </p:cNvPr>
          <p:cNvSpPr>
            <a:spLocks noGrp="1"/>
          </p:cNvSpPr>
          <p:nvPr>
            <p:ph idx="1"/>
          </p:nvPr>
        </p:nvSpPr>
        <p:spPr>
          <a:xfrm>
            <a:off x="1982346" y="3154028"/>
            <a:ext cx="9613861" cy="3060075"/>
          </a:xfrm>
        </p:spPr>
        <p:txBody>
          <a:bodyPr/>
          <a:lstStyle/>
          <a:p>
            <a:pPr lvl="3"/>
            <a:r>
              <a:rPr lang="en-US" sz="2400" dirty="0"/>
              <a:t>Bhikkhu </a:t>
            </a:r>
            <a:r>
              <a:rPr lang="en-US" sz="2400" dirty="0" err="1"/>
              <a:t>Ānandajoti</a:t>
            </a:r>
            <a:endParaRPr lang="en-US" sz="2400" dirty="0"/>
          </a:p>
          <a:p>
            <a:pPr lvl="3"/>
            <a:r>
              <a:rPr lang="en-US" sz="2400" dirty="0"/>
              <a:t>Andy </a:t>
            </a:r>
            <a:r>
              <a:rPr lang="en-US" sz="2400" dirty="0" err="1"/>
              <a:t>Olendzk</a:t>
            </a:r>
            <a:endParaRPr lang="en-US" sz="2400" dirty="0"/>
          </a:p>
          <a:p>
            <a:pPr lvl="3"/>
            <a:r>
              <a:rPr lang="en-US" sz="2400" dirty="0"/>
              <a:t>John Peacock</a:t>
            </a:r>
          </a:p>
          <a:p>
            <a:pPr lvl="3"/>
            <a:r>
              <a:rPr lang="en-US" sz="2400" dirty="0"/>
              <a:t>Bhikkhu Bodhi</a:t>
            </a:r>
          </a:p>
          <a:p>
            <a:pPr lvl="3"/>
            <a:r>
              <a:rPr lang="en-US" sz="2400" dirty="0"/>
              <a:t>Amaravati Sangha</a:t>
            </a:r>
          </a:p>
          <a:p>
            <a:pPr lvl="3"/>
            <a:r>
              <a:rPr lang="en-US" sz="2400" dirty="0"/>
              <a:t>K. R. Norman</a:t>
            </a:r>
          </a:p>
          <a:p>
            <a:pPr lvl="3"/>
            <a:r>
              <a:rPr lang="en-US" sz="2400" dirty="0"/>
              <a:t>Ven W. </a:t>
            </a:r>
            <a:r>
              <a:rPr lang="en-US" sz="2400" dirty="0" err="1"/>
              <a:t>Rahula</a:t>
            </a:r>
            <a:endParaRPr lang="en-US" sz="2400" dirty="0"/>
          </a:p>
          <a:p>
            <a:endParaRPr lang="en-US" dirty="0"/>
          </a:p>
          <a:p>
            <a:pPr marL="0" indent="0">
              <a:buNone/>
            </a:pPr>
            <a:endParaRPr lang="en-US" dirty="0"/>
          </a:p>
        </p:txBody>
      </p:sp>
    </p:spTree>
    <p:extLst>
      <p:ext uri="{BB962C8B-B14F-4D97-AF65-F5344CB8AC3E}">
        <p14:creationId xmlns:p14="http://schemas.microsoft.com/office/powerpoint/2010/main" val="1687494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2992856"/>
            <a:ext cx="9613861" cy="2851353"/>
          </a:xfrm>
        </p:spPr>
        <p:txBody>
          <a:bodyPr/>
          <a:lstStyle/>
          <a:p>
            <a:pPr marL="0" indent="0">
              <a:buNone/>
            </a:pPr>
            <a:r>
              <a:rPr lang="en-US" i="1" dirty="0"/>
              <a:t>‘Come, bhikkhus, </a:t>
            </a:r>
            <a:r>
              <a:rPr lang="en-US" b="1" i="1" dirty="0"/>
              <a:t>abandon the five hindrances</a:t>
            </a:r>
            <a:r>
              <a:rPr lang="en-US" i="1" dirty="0"/>
              <a:t>, the corruptions of the mind that weaken wisdom, and dwell pervading one quarter with a mind imbued with </a:t>
            </a:r>
            <a:r>
              <a:rPr lang="en-US" i="1" dirty="0" err="1"/>
              <a:t>mettā</a:t>
            </a:r>
            <a:r>
              <a:rPr lang="en-US" i="1" dirty="0"/>
              <a:t>, likewise the second quarter, the third quarter, and the fourth quarter. Thus above, below, around, and everywhere, and in every way, dwell pervading the entire world with a mind imbued with </a:t>
            </a:r>
            <a:r>
              <a:rPr lang="en-US" i="1" dirty="0" err="1"/>
              <a:t>mettā</a:t>
            </a:r>
            <a:r>
              <a:rPr lang="en-US" i="1" dirty="0"/>
              <a:t>, vast, exalted, measureless, without hostility, without ill will.</a:t>
            </a:r>
            <a:endParaRPr lang="en-US" dirty="0"/>
          </a:p>
        </p:txBody>
      </p:sp>
    </p:spTree>
    <p:extLst>
      <p:ext uri="{BB962C8B-B14F-4D97-AF65-F5344CB8AC3E}">
        <p14:creationId xmlns:p14="http://schemas.microsoft.com/office/powerpoint/2010/main" val="4280407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2893465"/>
            <a:ext cx="9613861" cy="3298613"/>
          </a:xfrm>
        </p:spPr>
        <p:txBody>
          <a:bodyPr>
            <a:normAutofit/>
          </a:bodyPr>
          <a:lstStyle/>
          <a:p>
            <a:pPr marL="0" indent="0">
              <a:buNone/>
            </a:pPr>
            <a:r>
              <a:rPr lang="en-US" dirty="0"/>
              <a:t>Begin with an image of something that evokes </a:t>
            </a:r>
            <a:r>
              <a:rPr lang="en-US" i="1" dirty="0" err="1"/>
              <a:t>mettā</a:t>
            </a:r>
            <a:r>
              <a:rPr lang="en-US" dirty="0"/>
              <a:t> (loving-friendliness)</a:t>
            </a:r>
          </a:p>
          <a:p>
            <a:pPr marL="0" indent="0">
              <a:buNone/>
            </a:pPr>
            <a:endParaRPr lang="en-US" dirty="0"/>
          </a:p>
          <a:p>
            <a:pPr marL="457200" lvl="1" indent="0">
              <a:buNone/>
            </a:pPr>
            <a:r>
              <a:rPr lang="en-US" sz="2400" dirty="0"/>
              <a:t>Just as the sun shares its light, its warmth, its radiance, its energy with the pond, and the pond flowers open in gratitude offering their beauty as a gift freely given to the whole world, just as </a:t>
            </a:r>
            <a:r>
              <a:rPr lang="en-US" sz="2400" dirty="0" err="1"/>
              <a:t>mettā</a:t>
            </a:r>
            <a:r>
              <a:rPr lang="en-US" sz="2400" dirty="0"/>
              <a:t> is a gift freely given. So, I take those pond flowers into my heart, saying, </a:t>
            </a:r>
            <a:r>
              <a:rPr lang="en-US" sz="2400" i="1" dirty="0" err="1"/>
              <a:t>mettā</a:t>
            </a:r>
            <a:endParaRPr lang="en-US" sz="2400" i="1" dirty="0"/>
          </a:p>
          <a:p>
            <a:pPr marL="0" indent="0">
              <a:buNone/>
            </a:pPr>
            <a:endParaRPr lang="en-US" dirty="0"/>
          </a:p>
        </p:txBody>
      </p:sp>
    </p:spTree>
    <p:extLst>
      <p:ext uri="{BB962C8B-B14F-4D97-AF65-F5344CB8AC3E}">
        <p14:creationId xmlns:p14="http://schemas.microsoft.com/office/powerpoint/2010/main" val="40967606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3281092"/>
            <a:ext cx="9613861" cy="2130370"/>
          </a:xfrm>
        </p:spPr>
        <p:txBody>
          <a:bodyPr>
            <a:normAutofit/>
          </a:bodyPr>
          <a:lstStyle/>
          <a:p>
            <a:pPr marL="0" indent="0">
              <a:buNone/>
            </a:pPr>
            <a:r>
              <a:rPr lang="en-US" dirty="0"/>
              <a:t>Repeat </a:t>
            </a:r>
            <a:r>
              <a:rPr lang="en-US" i="1" dirty="0" err="1"/>
              <a:t>mettā</a:t>
            </a:r>
            <a:r>
              <a:rPr lang="en-US" dirty="0"/>
              <a:t> until a felt sense of loving-friendliness pervades the entire body</a:t>
            </a:r>
            <a:br>
              <a:rPr lang="en-US" dirty="0"/>
            </a:br>
            <a:endParaRPr lang="en-US" dirty="0"/>
          </a:p>
          <a:p>
            <a:pPr marL="0" indent="0">
              <a:buNone/>
            </a:pPr>
            <a:r>
              <a:rPr lang="en-US" dirty="0"/>
              <a:t>	</a:t>
            </a:r>
            <a:r>
              <a:rPr lang="en-US" i="1" dirty="0" err="1"/>
              <a:t>mettā</a:t>
            </a:r>
            <a:r>
              <a:rPr lang="en-US" i="1" dirty="0"/>
              <a:t>, </a:t>
            </a:r>
            <a:r>
              <a:rPr lang="en-US" i="1" dirty="0" err="1"/>
              <a:t>mettā</a:t>
            </a:r>
            <a:r>
              <a:rPr lang="en-US" i="1" dirty="0"/>
              <a:t>, </a:t>
            </a:r>
            <a:r>
              <a:rPr lang="en-US" i="1" dirty="0" err="1"/>
              <a:t>mettā</a:t>
            </a:r>
            <a:r>
              <a:rPr lang="en-US" i="1" dirty="0"/>
              <a:t>, </a:t>
            </a:r>
            <a:r>
              <a:rPr lang="en-US" i="1" dirty="0" err="1"/>
              <a:t>mettā</a:t>
            </a:r>
            <a:r>
              <a:rPr lang="en-US" i="1" dirty="0"/>
              <a:t>, </a:t>
            </a:r>
            <a:r>
              <a:rPr lang="en-US" i="1" dirty="0" err="1"/>
              <a:t>mettā</a:t>
            </a:r>
            <a:r>
              <a:rPr lang="en-US" i="1" dirty="0"/>
              <a:t> . . . </a:t>
            </a:r>
            <a:r>
              <a:rPr lang="en-US" i="1" dirty="0" err="1"/>
              <a:t>mettā</a:t>
            </a:r>
            <a:endParaRPr lang="en-US" i="1" dirty="0"/>
          </a:p>
        </p:txBody>
      </p:sp>
    </p:spTree>
    <p:extLst>
      <p:ext uri="{BB962C8B-B14F-4D97-AF65-F5344CB8AC3E}">
        <p14:creationId xmlns:p14="http://schemas.microsoft.com/office/powerpoint/2010/main" val="2654355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3281092"/>
            <a:ext cx="9613861" cy="2130370"/>
          </a:xfrm>
        </p:spPr>
        <p:txBody>
          <a:bodyPr>
            <a:normAutofit/>
          </a:bodyPr>
          <a:lstStyle/>
          <a:p>
            <a:pPr marL="457200" lvl="1" indent="0">
              <a:buNone/>
            </a:pPr>
            <a:r>
              <a:rPr lang="en-US" sz="2400" i="1" dirty="0" err="1"/>
              <a:t>mettā</a:t>
            </a:r>
            <a:r>
              <a:rPr lang="en-US" sz="2400" dirty="0"/>
              <a:t> is offered to the East (or in front), </a:t>
            </a:r>
            <a:r>
              <a:rPr lang="en-US" sz="2400" i="1" dirty="0" err="1"/>
              <a:t>mettā</a:t>
            </a:r>
            <a:endParaRPr lang="en-US" sz="2400" dirty="0"/>
          </a:p>
          <a:p>
            <a:pPr marL="457200" lvl="1" indent="0">
              <a:buNone/>
            </a:pPr>
            <a:r>
              <a:rPr lang="en-US" sz="2400" i="1" dirty="0" err="1"/>
              <a:t>mettā</a:t>
            </a:r>
            <a:r>
              <a:rPr lang="en-US" sz="2400" dirty="0"/>
              <a:t> is offered to the South (or to the right), </a:t>
            </a:r>
            <a:r>
              <a:rPr lang="en-US" sz="2400" i="1" dirty="0" err="1"/>
              <a:t>mettā</a:t>
            </a:r>
            <a:endParaRPr lang="en-US" sz="2400" dirty="0"/>
          </a:p>
          <a:p>
            <a:pPr marL="457200" lvl="1" indent="0">
              <a:buNone/>
            </a:pPr>
            <a:r>
              <a:rPr lang="en-US" sz="2400" i="1" dirty="0" err="1"/>
              <a:t>mettā</a:t>
            </a:r>
            <a:r>
              <a:rPr lang="en-US" sz="2400" dirty="0"/>
              <a:t> is offered to the West (or behind), </a:t>
            </a:r>
            <a:r>
              <a:rPr lang="en-US" sz="2400" i="1" dirty="0" err="1"/>
              <a:t>mettā</a:t>
            </a:r>
            <a:endParaRPr lang="en-US" sz="2400" dirty="0"/>
          </a:p>
          <a:p>
            <a:pPr marL="457200" lvl="1" indent="0">
              <a:buNone/>
            </a:pPr>
            <a:r>
              <a:rPr lang="en-US" sz="2400" i="1" dirty="0" err="1"/>
              <a:t>mettā</a:t>
            </a:r>
            <a:r>
              <a:rPr lang="en-US" sz="2400" dirty="0"/>
              <a:t> is offered to the North (or to the left), </a:t>
            </a:r>
            <a:r>
              <a:rPr lang="en-US" sz="2400" i="1" dirty="0" err="1"/>
              <a:t>mettā</a:t>
            </a:r>
            <a:endParaRPr lang="en-US" sz="2400" dirty="0"/>
          </a:p>
          <a:p>
            <a:pPr marL="0" indent="0">
              <a:buNone/>
            </a:pPr>
            <a:endParaRPr lang="en-US" i="1" dirty="0"/>
          </a:p>
        </p:txBody>
      </p:sp>
    </p:spTree>
    <p:extLst>
      <p:ext uri="{BB962C8B-B14F-4D97-AF65-F5344CB8AC3E}">
        <p14:creationId xmlns:p14="http://schemas.microsoft.com/office/powerpoint/2010/main" val="460542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3281092"/>
            <a:ext cx="9613861" cy="2130370"/>
          </a:xfrm>
        </p:spPr>
        <p:txBody>
          <a:bodyPr>
            <a:normAutofit/>
          </a:bodyPr>
          <a:lstStyle/>
          <a:p>
            <a:pPr marL="457200" lvl="1" indent="0">
              <a:buNone/>
            </a:pPr>
            <a:r>
              <a:rPr lang="en-US" sz="2400" i="1" dirty="0" err="1"/>
              <a:t>mettā</a:t>
            </a:r>
            <a:r>
              <a:rPr lang="en-US" sz="2400" dirty="0"/>
              <a:t> is offered above, </a:t>
            </a:r>
            <a:r>
              <a:rPr lang="en-US" sz="2400" i="1" dirty="0" err="1"/>
              <a:t>mettā</a:t>
            </a:r>
            <a:endParaRPr lang="en-US" sz="2400" dirty="0"/>
          </a:p>
          <a:p>
            <a:pPr marL="457200" lvl="1" indent="0">
              <a:buNone/>
            </a:pPr>
            <a:r>
              <a:rPr lang="en-US" sz="2400" i="1" dirty="0" err="1"/>
              <a:t>mettā</a:t>
            </a:r>
            <a:r>
              <a:rPr lang="en-US" sz="2400" dirty="0"/>
              <a:t> is offered below, </a:t>
            </a:r>
            <a:r>
              <a:rPr lang="en-US" sz="2400" i="1" dirty="0" err="1"/>
              <a:t>mettā</a:t>
            </a:r>
            <a:endParaRPr lang="en-US" sz="2400" dirty="0"/>
          </a:p>
          <a:p>
            <a:pPr marL="457200" lvl="1" indent="0">
              <a:buNone/>
            </a:pPr>
            <a:r>
              <a:rPr lang="en-US" sz="2400" i="1" dirty="0" err="1"/>
              <a:t>mettā</a:t>
            </a:r>
            <a:r>
              <a:rPr lang="en-US" sz="2400" dirty="0"/>
              <a:t> is offered around, </a:t>
            </a:r>
            <a:r>
              <a:rPr lang="en-US" sz="2400" i="1" dirty="0" err="1"/>
              <a:t>mettā</a:t>
            </a:r>
            <a:endParaRPr lang="en-US" sz="2400" dirty="0"/>
          </a:p>
          <a:p>
            <a:pPr marL="457200" lvl="1" indent="0">
              <a:buNone/>
            </a:pPr>
            <a:r>
              <a:rPr lang="en-US" sz="2400" i="1" dirty="0" err="1"/>
              <a:t>mettā</a:t>
            </a:r>
            <a:r>
              <a:rPr lang="en-US" sz="2400" dirty="0"/>
              <a:t> is offered everywhere, and in every way, </a:t>
            </a:r>
            <a:r>
              <a:rPr lang="en-US" sz="2400" i="1" dirty="0" err="1"/>
              <a:t>mettā</a:t>
            </a:r>
            <a:endParaRPr lang="en-US" sz="2400" dirty="0"/>
          </a:p>
          <a:p>
            <a:pPr marL="0" indent="0">
              <a:buNone/>
            </a:pPr>
            <a:endParaRPr lang="en-US" i="1" dirty="0"/>
          </a:p>
        </p:txBody>
      </p:sp>
    </p:spTree>
    <p:extLst>
      <p:ext uri="{BB962C8B-B14F-4D97-AF65-F5344CB8AC3E}">
        <p14:creationId xmlns:p14="http://schemas.microsoft.com/office/powerpoint/2010/main" val="18737991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3281092"/>
            <a:ext cx="9613861" cy="2130370"/>
          </a:xfrm>
        </p:spPr>
        <p:txBody>
          <a:bodyPr>
            <a:normAutofit/>
          </a:bodyPr>
          <a:lstStyle/>
          <a:p>
            <a:pPr marL="0" indent="0">
              <a:buNone/>
            </a:pPr>
            <a:r>
              <a:rPr lang="en-US" dirty="0"/>
              <a:t>Repeat </a:t>
            </a:r>
            <a:r>
              <a:rPr lang="en-US" i="1" dirty="0" err="1"/>
              <a:t>mettā</a:t>
            </a:r>
            <a:r>
              <a:rPr lang="en-US" dirty="0"/>
              <a:t> until an all-encompassing felt sense of loving-friendliness pervades the entire body</a:t>
            </a:r>
          </a:p>
          <a:p>
            <a:pPr marL="0" indent="0">
              <a:buNone/>
            </a:pPr>
            <a:endParaRPr lang="en-US" dirty="0"/>
          </a:p>
          <a:p>
            <a:pPr marL="0" indent="0">
              <a:buNone/>
            </a:pPr>
            <a:r>
              <a:rPr lang="en-US" i="1" dirty="0"/>
              <a:t>	</a:t>
            </a:r>
            <a:r>
              <a:rPr lang="en-US" i="1" dirty="0" err="1"/>
              <a:t>mettā</a:t>
            </a:r>
            <a:r>
              <a:rPr lang="en-US" i="1" dirty="0"/>
              <a:t>, </a:t>
            </a:r>
            <a:r>
              <a:rPr lang="en-US" i="1" dirty="0" err="1"/>
              <a:t>mettā</a:t>
            </a:r>
            <a:r>
              <a:rPr lang="en-US" i="1" dirty="0"/>
              <a:t>, </a:t>
            </a:r>
            <a:r>
              <a:rPr lang="en-US" i="1" dirty="0" err="1"/>
              <a:t>mettā</a:t>
            </a:r>
            <a:r>
              <a:rPr lang="en-US" i="1" dirty="0"/>
              <a:t>, </a:t>
            </a:r>
            <a:r>
              <a:rPr lang="en-US" i="1" dirty="0" err="1"/>
              <a:t>mettā</a:t>
            </a:r>
            <a:r>
              <a:rPr lang="en-US" i="1" dirty="0"/>
              <a:t>, </a:t>
            </a:r>
            <a:r>
              <a:rPr lang="en-US" i="1" dirty="0" err="1"/>
              <a:t>mettā</a:t>
            </a:r>
            <a:r>
              <a:rPr lang="en-US" i="1" dirty="0"/>
              <a:t> . . . </a:t>
            </a:r>
            <a:r>
              <a:rPr lang="en-US" i="1" dirty="0" err="1"/>
              <a:t>mettā</a:t>
            </a:r>
            <a:endParaRPr lang="en-US" dirty="0"/>
          </a:p>
        </p:txBody>
      </p:sp>
    </p:spTree>
    <p:extLst>
      <p:ext uri="{BB962C8B-B14F-4D97-AF65-F5344CB8AC3E}">
        <p14:creationId xmlns:p14="http://schemas.microsoft.com/office/powerpoint/2010/main" val="3020229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DE63-5E32-A046-84E0-6E2E8F442317}"/>
              </a:ext>
            </a:extLst>
          </p:cNvPr>
          <p:cNvSpPr>
            <a:spLocks noGrp="1"/>
          </p:cNvSpPr>
          <p:nvPr>
            <p:ph type="title"/>
          </p:nvPr>
        </p:nvSpPr>
        <p:spPr/>
        <p:txBody>
          <a:bodyPr/>
          <a:lstStyle/>
          <a:p>
            <a:r>
              <a:rPr lang="en-US" dirty="0"/>
              <a:t>Dhammapada 368</a:t>
            </a:r>
          </a:p>
        </p:txBody>
      </p:sp>
      <p:sp>
        <p:nvSpPr>
          <p:cNvPr id="3" name="Content Placeholder 2">
            <a:extLst>
              <a:ext uri="{FF2B5EF4-FFF2-40B4-BE49-F238E27FC236}">
                <a16:creationId xmlns:a16="http://schemas.microsoft.com/office/drawing/2014/main" id="{E57DC060-FD8E-DA43-BAFB-5F9E7350DC4D}"/>
              </a:ext>
            </a:extLst>
          </p:cNvPr>
          <p:cNvSpPr>
            <a:spLocks noGrp="1"/>
          </p:cNvSpPr>
          <p:nvPr>
            <p:ph idx="1"/>
          </p:nvPr>
        </p:nvSpPr>
        <p:spPr>
          <a:xfrm>
            <a:off x="680320" y="3264344"/>
            <a:ext cx="9613861" cy="2056222"/>
          </a:xfrm>
        </p:spPr>
        <p:txBody>
          <a:bodyPr>
            <a:normAutofit/>
          </a:bodyPr>
          <a:lstStyle/>
          <a:p>
            <a:pPr marL="1371600" lvl="3" indent="0">
              <a:buNone/>
            </a:pPr>
            <a:r>
              <a:rPr lang="en-US" sz="2400" i="1" dirty="0"/>
              <a:t>A bhikkhu dwelling in </a:t>
            </a:r>
            <a:r>
              <a:rPr lang="en-US" sz="2400" i="1" dirty="0" err="1"/>
              <a:t>mettā</a:t>
            </a:r>
            <a:endParaRPr lang="en-US" sz="2400" i="1" dirty="0"/>
          </a:p>
          <a:p>
            <a:pPr marL="1371600" lvl="3" indent="0">
              <a:buNone/>
            </a:pPr>
            <a:r>
              <a:rPr lang="en-US" sz="2400" i="1" dirty="0"/>
              <a:t>And pleased with the Buddha’s teachings </a:t>
            </a:r>
          </a:p>
          <a:p>
            <a:pPr marL="1371600" lvl="3" indent="0">
              <a:buNone/>
            </a:pPr>
            <a:r>
              <a:rPr lang="en-US" sz="2400" i="1" dirty="0"/>
              <a:t>Attains happiness, the stilling of fabrications (</a:t>
            </a:r>
            <a:r>
              <a:rPr lang="en-US" sz="2400" i="1" dirty="0" err="1"/>
              <a:t>saṅkhāra</a:t>
            </a:r>
            <a:r>
              <a:rPr lang="en-US" sz="2400" i="1" dirty="0"/>
              <a:t>), </a:t>
            </a:r>
          </a:p>
          <a:p>
            <a:pPr marL="1371600" lvl="3" indent="0">
              <a:buNone/>
            </a:pPr>
            <a:r>
              <a:rPr lang="en-US" sz="2400" i="1" dirty="0"/>
              <a:t>The state of peace.</a:t>
            </a:r>
          </a:p>
        </p:txBody>
      </p:sp>
    </p:spTree>
    <p:extLst>
      <p:ext uri="{BB962C8B-B14F-4D97-AF65-F5344CB8AC3E}">
        <p14:creationId xmlns:p14="http://schemas.microsoft.com/office/powerpoint/2010/main" val="3103386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80320" y="3877439"/>
            <a:ext cx="9613861" cy="2130370"/>
          </a:xfrm>
        </p:spPr>
        <p:txBody>
          <a:bodyPr>
            <a:normAutofit/>
          </a:bodyPr>
          <a:lstStyle/>
          <a:p>
            <a:pPr marL="0" indent="0">
              <a:buNone/>
            </a:pPr>
            <a:r>
              <a:rPr lang="en-US" dirty="0"/>
              <a:t>Repeat offer in all directions as often as necessary to develop “a mind imbued with loving-kindness, abundant, exalted, immeasurable, without hostility and without ill will.”</a:t>
            </a:r>
          </a:p>
        </p:txBody>
      </p:sp>
    </p:spTree>
    <p:extLst>
      <p:ext uri="{BB962C8B-B14F-4D97-AF65-F5344CB8AC3E}">
        <p14:creationId xmlns:p14="http://schemas.microsoft.com/office/powerpoint/2010/main" val="2978700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BAAD-F150-1E4E-A020-91DA60D31C4A}"/>
              </a:ext>
            </a:extLst>
          </p:cNvPr>
          <p:cNvSpPr>
            <a:spLocks noGrp="1"/>
          </p:cNvSpPr>
          <p:nvPr>
            <p:ph type="title"/>
          </p:nvPr>
        </p:nvSpPr>
        <p:spPr/>
        <p:txBody>
          <a:bodyPr/>
          <a:lstStyle/>
          <a:p>
            <a:r>
              <a:rPr lang="en-US" dirty="0"/>
              <a:t>Radiating </a:t>
            </a:r>
            <a:r>
              <a:rPr lang="en-US" dirty="0" err="1"/>
              <a:t>Mettā</a:t>
            </a:r>
            <a:r>
              <a:rPr lang="en-US" dirty="0"/>
              <a:t> Practice</a:t>
            </a:r>
          </a:p>
        </p:txBody>
      </p:sp>
      <p:sp>
        <p:nvSpPr>
          <p:cNvPr id="3" name="Content Placeholder 2">
            <a:extLst>
              <a:ext uri="{FF2B5EF4-FFF2-40B4-BE49-F238E27FC236}">
                <a16:creationId xmlns:a16="http://schemas.microsoft.com/office/drawing/2014/main" id="{01FB18C8-8C5B-D44D-B817-2CB43A533F39}"/>
              </a:ext>
            </a:extLst>
          </p:cNvPr>
          <p:cNvSpPr>
            <a:spLocks noGrp="1"/>
          </p:cNvSpPr>
          <p:nvPr>
            <p:ph idx="1"/>
          </p:nvPr>
        </p:nvSpPr>
        <p:spPr>
          <a:xfrm>
            <a:off x="600807" y="3269974"/>
            <a:ext cx="9613861" cy="2737835"/>
          </a:xfrm>
        </p:spPr>
        <p:txBody>
          <a:bodyPr>
            <a:normAutofit/>
          </a:bodyPr>
          <a:lstStyle/>
          <a:p>
            <a:pPr marL="0" indent="0">
              <a:buNone/>
            </a:pPr>
            <a:r>
              <a:rPr lang="en-US" dirty="0"/>
              <a:t>May all beings be safe, </a:t>
            </a:r>
            <a:r>
              <a:rPr lang="en-US" i="1" dirty="0" err="1"/>
              <a:t>mettā</a:t>
            </a:r>
            <a:r>
              <a:rPr lang="en-US" dirty="0"/>
              <a:t> (or</a:t>
            </a:r>
            <a:r>
              <a:rPr lang="en-US" i="1" dirty="0"/>
              <a:t>, </a:t>
            </a:r>
            <a:r>
              <a:rPr lang="en-US" i="1" dirty="0" err="1"/>
              <a:t>karunā</a:t>
            </a:r>
            <a:r>
              <a:rPr lang="en-US" i="1" dirty="0"/>
              <a:t>, </a:t>
            </a:r>
            <a:r>
              <a:rPr lang="en-US" i="1" dirty="0" err="1"/>
              <a:t>muditā</a:t>
            </a:r>
            <a:r>
              <a:rPr lang="en-US" i="1" dirty="0"/>
              <a:t>, </a:t>
            </a:r>
            <a:r>
              <a:rPr lang="en-US" i="1" dirty="0" err="1"/>
              <a:t>upekkhā</a:t>
            </a:r>
            <a:r>
              <a:rPr lang="en-US" dirty="0"/>
              <a:t>)</a:t>
            </a:r>
          </a:p>
          <a:p>
            <a:pPr marL="0" indent="0">
              <a:buNone/>
            </a:pPr>
            <a:r>
              <a:rPr lang="en-US" dirty="0"/>
              <a:t>May all beings be happy, </a:t>
            </a:r>
            <a:r>
              <a:rPr lang="en-US" i="1" dirty="0" err="1"/>
              <a:t>mettā</a:t>
            </a:r>
            <a:r>
              <a:rPr lang="en-US" dirty="0"/>
              <a:t> (or, </a:t>
            </a:r>
            <a:r>
              <a:rPr lang="en-US" i="1" dirty="0" err="1"/>
              <a:t>karunā</a:t>
            </a:r>
            <a:r>
              <a:rPr lang="en-US" i="1" dirty="0"/>
              <a:t>, </a:t>
            </a:r>
            <a:r>
              <a:rPr lang="en-US" i="1" dirty="0" err="1"/>
              <a:t>muditā</a:t>
            </a:r>
            <a:r>
              <a:rPr lang="en-US" i="1" dirty="0"/>
              <a:t>, </a:t>
            </a:r>
            <a:r>
              <a:rPr lang="en-US" i="1" dirty="0" err="1"/>
              <a:t>upekkhā</a:t>
            </a:r>
            <a:r>
              <a:rPr lang="en-US" dirty="0"/>
              <a:t>)</a:t>
            </a:r>
          </a:p>
          <a:p>
            <a:pPr marL="0" indent="0">
              <a:buNone/>
            </a:pPr>
            <a:r>
              <a:rPr lang="en-US" dirty="0"/>
              <a:t>May all beings be healthy, </a:t>
            </a:r>
            <a:r>
              <a:rPr lang="en-US" i="1" dirty="0" err="1"/>
              <a:t>mettā</a:t>
            </a:r>
            <a:r>
              <a:rPr lang="en-US" dirty="0"/>
              <a:t> (or, </a:t>
            </a:r>
            <a:r>
              <a:rPr lang="en-US" i="1" dirty="0" err="1"/>
              <a:t>karunā</a:t>
            </a:r>
            <a:r>
              <a:rPr lang="en-US" i="1" dirty="0"/>
              <a:t>, </a:t>
            </a:r>
            <a:r>
              <a:rPr lang="en-US" i="1" dirty="0" err="1"/>
              <a:t>muditā</a:t>
            </a:r>
            <a:r>
              <a:rPr lang="en-US" i="1" dirty="0"/>
              <a:t>, </a:t>
            </a:r>
            <a:r>
              <a:rPr lang="en-US" i="1" dirty="0" err="1"/>
              <a:t>upekkhā</a:t>
            </a:r>
            <a:r>
              <a:rPr lang="en-US" dirty="0"/>
              <a:t>)</a:t>
            </a:r>
          </a:p>
          <a:p>
            <a:pPr marL="0" indent="0">
              <a:buNone/>
            </a:pPr>
            <a:r>
              <a:rPr lang="en-US" dirty="0"/>
              <a:t>May all being live with ease, </a:t>
            </a:r>
            <a:r>
              <a:rPr lang="en-US" i="1" dirty="0" err="1"/>
              <a:t>mettā</a:t>
            </a:r>
            <a:r>
              <a:rPr lang="en-US" dirty="0"/>
              <a:t> (or, </a:t>
            </a:r>
            <a:r>
              <a:rPr lang="en-US" i="1" dirty="0" err="1"/>
              <a:t>karunā</a:t>
            </a:r>
            <a:r>
              <a:rPr lang="en-US" i="1" dirty="0"/>
              <a:t>, </a:t>
            </a:r>
            <a:r>
              <a:rPr lang="en-US" i="1" dirty="0" err="1"/>
              <a:t>muditā</a:t>
            </a:r>
            <a:r>
              <a:rPr lang="en-US" i="1" dirty="0"/>
              <a:t>, </a:t>
            </a:r>
            <a:r>
              <a:rPr lang="en-US" i="1" dirty="0" err="1"/>
              <a:t>upekkhā</a:t>
            </a:r>
            <a:r>
              <a:rPr lang="en-US" dirty="0"/>
              <a:t>)</a:t>
            </a:r>
          </a:p>
          <a:p>
            <a:pPr marL="0" indent="0">
              <a:buNone/>
            </a:pPr>
            <a:r>
              <a:rPr lang="en-US" dirty="0"/>
              <a:t>May all beings be free from dukkha, </a:t>
            </a:r>
            <a:r>
              <a:rPr lang="en-US" i="1" dirty="0" err="1"/>
              <a:t>mettā</a:t>
            </a:r>
            <a:r>
              <a:rPr lang="en-US" dirty="0"/>
              <a:t> (or, </a:t>
            </a:r>
            <a:r>
              <a:rPr lang="en-US" i="1" dirty="0" err="1"/>
              <a:t>karunā</a:t>
            </a:r>
            <a:r>
              <a:rPr lang="en-US" i="1" dirty="0"/>
              <a:t>, </a:t>
            </a:r>
            <a:r>
              <a:rPr lang="en-US" i="1" dirty="0" err="1"/>
              <a:t>muditā</a:t>
            </a:r>
            <a:r>
              <a:rPr lang="en-US" i="1" dirty="0"/>
              <a:t>, </a:t>
            </a:r>
            <a:r>
              <a:rPr lang="en-US" i="1" dirty="0" err="1"/>
              <a:t>upekkhā</a:t>
            </a:r>
            <a:r>
              <a:rPr lang="en-US" dirty="0"/>
              <a:t>)</a:t>
            </a:r>
          </a:p>
        </p:txBody>
      </p:sp>
    </p:spTree>
    <p:extLst>
      <p:ext uri="{BB962C8B-B14F-4D97-AF65-F5344CB8AC3E}">
        <p14:creationId xmlns:p14="http://schemas.microsoft.com/office/powerpoint/2010/main" val="3976310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8E24-99BC-4C49-908E-CC443F56EEEE}"/>
              </a:ext>
            </a:extLst>
          </p:cNvPr>
          <p:cNvSpPr>
            <a:spLocks noGrp="1"/>
          </p:cNvSpPr>
          <p:nvPr>
            <p:ph type="title"/>
          </p:nvPr>
        </p:nvSpPr>
        <p:spPr/>
        <p:txBody>
          <a:bodyPr>
            <a:normAutofit/>
          </a:bodyPr>
          <a:lstStyle/>
          <a:p>
            <a:r>
              <a:rPr lang="en-US" i="1" dirty="0"/>
              <a:t>(AN: Numerical Discourses of the Buddha Book 1.17.7)</a:t>
            </a:r>
            <a:endParaRPr lang="en-US" dirty="0"/>
          </a:p>
        </p:txBody>
      </p:sp>
      <p:sp>
        <p:nvSpPr>
          <p:cNvPr id="3" name="Content Placeholder 2">
            <a:extLst>
              <a:ext uri="{FF2B5EF4-FFF2-40B4-BE49-F238E27FC236}">
                <a16:creationId xmlns:a16="http://schemas.microsoft.com/office/drawing/2014/main" id="{28BD866F-02FE-2F43-9EAA-84EE8B01BA5C}"/>
              </a:ext>
            </a:extLst>
          </p:cNvPr>
          <p:cNvSpPr>
            <a:spLocks noGrp="1"/>
          </p:cNvSpPr>
          <p:nvPr>
            <p:ph idx="1"/>
          </p:nvPr>
        </p:nvSpPr>
        <p:spPr>
          <a:xfrm>
            <a:off x="680320" y="3314305"/>
            <a:ext cx="9613861" cy="1997765"/>
          </a:xfrm>
        </p:spPr>
        <p:txBody>
          <a:bodyPr/>
          <a:lstStyle/>
          <a:p>
            <a:pPr marL="0" indent="0">
              <a:buNone/>
            </a:pPr>
            <a:r>
              <a:rPr lang="en-US" i="1" dirty="0"/>
              <a:t>No other thing do I know, on account of which unarisen ill will does not arise and arisen ill will is abandoned, so much as on account of this: the liberation of the heart by </a:t>
            </a:r>
            <a:r>
              <a:rPr lang="en-US" i="1" dirty="0" err="1"/>
              <a:t>mettā</a:t>
            </a:r>
            <a:r>
              <a:rPr lang="en-US" i="1" dirty="0"/>
              <a:t>. For one who attends properly to the liberation of the heart by </a:t>
            </a:r>
            <a:r>
              <a:rPr lang="en-US" i="1" dirty="0" err="1"/>
              <a:t>mettā</a:t>
            </a:r>
            <a:r>
              <a:rPr lang="en-US" i="1" dirty="0"/>
              <a:t>, unarisen ill will does not arise and arisen ill will is abandoned.</a:t>
            </a:r>
            <a:endParaRPr lang="en-US" dirty="0"/>
          </a:p>
        </p:txBody>
      </p:sp>
    </p:spTree>
    <p:extLst>
      <p:ext uri="{BB962C8B-B14F-4D97-AF65-F5344CB8AC3E}">
        <p14:creationId xmlns:p14="http://schemas.microsoft.com/office/powerpoint/2010/main" val="1187251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61C54-DB23-334F-A4C9-9D4D37B75007}"/>
              </a:ext>
            </a:extLst>
          </p:cNvPr>
          <p:cNvSpPr>
            <a:spLocks noGrp="1"/>
          </p:cNvSpPr>
          <p:nvPr>
            <p:ph type="title"/>
          </p:nvPr>
        </p:nvSpPr>
        <p:spPr/>
        <p:txBody>
          <a:bodyPr/>
          <a:lstStyle/>
          <a:p>
            <a:r>
              <a:rPr lang="en-US" b="1" dirty="0" err="1"/>
              <a:t>Itivuttaka</a:t>
            </a:r>
            <a:r>
              <a:rPr lang="en-US" b="1" dirty="0"/>
              <a:t> 3:7</a:t>
            </a:r>
            <a:endParaRPr lang="en-US" dirty="0"/>
          </a:p>
        </p:txBody>
      </p:sp>
      <p:sp>
        <p:nvSpPr>
          <p:cNvPr id="3" name="Content Placeholder 2">
            <a:extLst>
              <a:ext uri="{FF2B5EF4-FFF2-40B4-BE49-F238E27FC236}">
                <a16:creationId xmlns:a16="http://schemas.microsoft.com/office/drawing/2014/main" id="{43DFD144-4DD9-B849-85C5-453F19C66CF5}"/>
              </a:ext>
            </a:extLst>
          </p:cNvPr>
          <p:cNvSpPr>
            <a:spLocks noGrp="1"/>
          </p:cNvSpPr>
          <p:nvPr>
            <p:ph idx="1"/>
          </p:nvPr>
        </p:nvSpPr>
        <p:spPr>
          <a:xfrm>
            <a:off x="680320" y="3351913"/>
            <a:ext cx="9613861" cy="1887257"/>
          </a:xfrm>
        </p:spPr>
        <p:txBody>
          <a:bodyPr>
            <a:normAutofit/>
          </a:bodyPr>
          <a:lstStyle/>
          <a:p>
            <a:pPr marL="1371600" lvl="3" indent="0">
              <a:buNone/>
            </a:pPr>
            <a:r>
              <a:rPr lang="en-US" sz="2400" i="1"/>
              <a:t>Those </a:t>
            </a:r>
            <a:r>
              <a:rPr lang="en-US" sz="2400" i="1" dirty="0"/>
              <a:t>who </a:t>
            </a:r>
            <a:r>
              <a:rPr lang="en-US" sz="2400" i="1"/>
              <a:t>actively develop </a:t>
            </a:r>
            <a:r>
              <a:rPr lang="en-US" sz="2400" i="1" dirty="0" err="1"/>
              <a:t>mettā</a:t>
            </a:r>
            <a:r>
              <a:rPr lang="en-US" sz="2400" i="1" dirty="0"/>
              <a:t>,</a:t>
            </a:r>
          </a:p>
          <a:p>
            <a:pPr marL="1371600" lvl="3" indent="0">
              <a:buNone/>
            </a:pPr>
            <a:r>
              <a:rPr lang="en-US" sz="2400" i="1" dirty="0"/>
              <a:t>Mindfully and without limit,</a:t>
            </a:r>
          </a:p>
          <a:p>
            <a:pPr marL="1371600" lvl="3" indent="0">
              <a:buNone/>
            </a:pPr>
            <a:r>
              <a:rPr lang="en-US" sz="2400" i="1" dirty="0"/>
              <a:t>Sees their attachments wane;</a:t>
            </a:r>
          </a:p>
          <a:p>
            <a:pPr marL="1371600" lvl="3" indent="0">
              <a:buNone/>
            </a:pPr>
            <a:r>
              <a:rPr lang="en-US" sz="2400" i="1" dirty="0"/>
              <a:t>Their bonds become worn thin.</a:t>
            </a:r>
            <a:endParaRPr lang="en-US" sz="2400" b="1" i="1" dirty="0"/>
          </a:p>
        </p:txBody>
      </p:sp>
    </p:spTree>
    <p:extLst>
      <p:ext uri="{BB962C8B-B14F-4D97-AF65-F5344CB8AC3E}">
        <p14:creationId xmlns:p14="http://schemas.microsoft.com/office/powerpoint/2010/main" val="347031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B09E9-B4F3-494F-99C7-EDC1A0EC1E42}"/>
              </a:ext>
            </a:extLst>
          </p:cNvPr>
          <p:cNvSpPr>
            <a:spLocks noGrp="1"/>
          </p:cNvSpPr>
          <p:nvPr>
            <p:ph type="title"/>
          </p:nvPr>
        </p:nvSpPr>
        <p:spPr/>
        <p:txBody>
          <a:bodyPr/>
          <a:lstStyle/>
          <a:p>
            <a:r>
              <a:rPr lang="en-US" dirty="0"/>
              <a:t>Leigh </a:t>
            </a:r>
            <a:r>
              <a:rPr lang="en-US" dirty="0" err="1"/>
              <a:t>Brasington’s</a:t>
            </a:r>
            <a:r>
              <a:rPr lang="en-US" dirty="0"/>
              <a:t> </a:t>
            </a:r>
            <a:r>
              <a:rPr lang="en-US" i="1" dirty="0" err="1"/>
              <a:t>Mettā</a:t>
            </a:r>
            <a:r>
              <a:rPr lang="en-US" i="1" dirty="0"/>
              <a:t> </a:t>
            </a:r>
            <a:r>
              <a:rPr lang="en-US" dirty="0"/>
              <a:t>Page</a:t>
            </a:r>
          </a:p>
        </p:txBody>
      </p:sp>
      <p:sp>
        <p:nvSpPr>
          <p:cNvPr id="3" name="Content Placeholder 2">
            <a:extLst>
              <a:ext uri="{FF2B5EF4-FFF2-40B4-BE49-F238E27FC236}">
                <a16:creationId xmlns:a16="http://schemas.microsoft.com/office/drawing/2014/main" id="{202C14F9-9436-9243-B3FF-135909C697CF}"/>
              </a:ext>
            </a:extLst>
          </p:cNvPr>
          <p:cNvSpPr>
            <a:spLocks noGrp="1"/>
          </p:cNvSpPr>
          <p:nvPr>
            <p:ph idx="1"/>
          </p:nvPr>
        </p:nvSpPr>
        <p:spPr>
          <a:xfrm>
            <a:off x="680320" y="3024512"/>
            <a:ext cx="9613861" cy="2980562"/>
          </a:xfrm>
        </p:spPr>
        <p:txBody>
          <a:bodyPr/>
          <a:lstStyle/>
          <a:p>
            <a:pPr marL="0" indent="0">
              <a:buNone/>
            </a:pPr>
            <a:r>
              <a:rPr lang="en-US" dirty="0"/>
              <a:t>Leigh Brasington has an entire page dedicated to various </a:t>
            </a:r>
            <a:r>
              <a:rPr lang="en-US" i="1" dirty="0" err="1"/>
              <a:t>mettā</a:t>
            </a:r>
            <a:r>
              <a:rPr lang="en-US" i="1" dirty="0"/>
              <a:t> </a:t>
            </a:r>
            <a:r>
              <a:rPr lang="en-US" dirty="0"/>
              <a:t>teachings: </a:t>
            </a:r>
            <a:r>
              <a:rPr lang="en-US" dirty="0">
                <a:hlinkClick r:id="rId2"/>
              </a:rPr>
              <a:t>http://www.leighb.com/metta.htm</a:t>
            </a:r>
            <a:endParaRPr lang="en-US" dirty="0"/>
          </a:p>
          <a:p>
            <a:pPr marL="0" indent="0">
              <a:buNone/>
            </a:pPr>
            <a:endParaRPr lang="en-US" dirty="0"/>
          </a:p>
          <a:p>
            <a:pPr marL="0" indent="0">
              <a:buNone/>
            </a:pPr>
            <a:r>
              <a:rPr lang="en-US" dirty="0"/>
              <a:t>It contains links and articles (including one by his teacher </a:t>
            </a:r>
            <a:r>
              <a:rPr lang="en-US" dirty="0" err="1"/>
              <a:t>Ayya</a:t>
            </a:r>
            <a:r>
              <a:rPr lang="en-US" dirty="0"/>
              <a:t> </a:t>
            </a:r>
            <a:r>
              <a:rPr lang="en-US" dirty="0" err="1"/>
              <a:t>Khema</a:t>
            </a:r>
            <a:r>
              <a:rPr lang="en-US" dirty="0"/>
              <a:t>: </a:t>
            </a:r>
            <a:r>
              <a:rPr lang="en-US" dirty="0">
                <a:hlinkClick r:id="rId3"/>
              </a:rPr>
              <a:t>http://www.leighb.com/ayyametta.htm</a:t>
            </a:r>
            <a:r>
              <a:rPr lang="en-US" dirty="0"/>
              <a:t>) as well as dozens </a:t>
            </a:r>
            <a:r>
              <a:rPr lang="en-US" dirty="0" err="1"/>
              <a:t>Ayya</a:t>
            </a:r>
            <a:r>
              <a:rPr lang="en-US" dirty="0"/>
              <a:t> </a:t>
            </a:r>
            <a:r>
              <a:rPr lang="en-US" dirty="0" err="1"/>
              <a:t>Khema’s</a:t>
            </a:r>
            <a:r>
              <a:rPr lang="en-US" dirty="0"/>
              <a:t> conducting guided </a:t>
            </a:r>
            <a:r>
              <a:rPr lang="en-US" i="1" dirty="0" err="1"/>
              <a:t>mettā</a:t>
            </a:r>
            <a:r>
              <a:rPr lang="en-US" i="1" dirty="0"/>
              <a:t> </a:t>
            </a:r>
            <a:r>
              <a:rPr lang="en-US" dirty="0"/>
              <a:t>meditations.</a:t>
            </a:r>
          </a:p>
        </p:txBody>
      </p:sp>
    </p:spTree>
    <p:extLst>
      <p:ext uri="{BB962C8B-B14F-4D97-AF65-F5344CB8AC3E}">
        <p14:creationId xmlns:p14="http://schemas.microsoft.com/office/powerpoint/2010/main" val="376122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4628-5D6C-6C4D-B5A6-6579B8F5598E}"/>
              </a:ext>
            </a:extLst>
          </p:cNvPr>
          <p:cNvSpPr>
            <a:spLocks noGrp="1"/>
          </p:cNvSpPr>
          <p:nvPr>
            <p:ph type="title"/>
          </p:nvPr>
        </p:nvSpPr>
        <p:spPr/>
        <p:txBody>
          <a:bodyPr/>
          <a:lstStyle/>
          <a:p>
            <a:r>
              <a:rPr lang="en-US" i="1" dirty="0" err="1"/>
              <a:t>Mettā</a:t>
            </a:r>
            <a:endParaRPr lang="en-US" dirty="0"/>
          </a:p>
        </p:txBody>
      </p:sp>
      <p:sp>
        <p:nvSpPr>
          <p:cNvPr id="3" name="Content Placeholder 2">
            <a:extLst>
              <a:ext uri="{FF2B5EF4-FFF2-40B4-BE49-F238E27FC236}">
                <a16:creationId xmlns:a16="http://schemas.microsoft.com/office/drawing/2014/main" id="{6D4491FA-6A4F-534D-A57A-4EE0AB904218}"/>
              </a:ext>
            </a:extLst>
          </p:cNvPr>
          <p:cNvSpPr>
            <a:spLocks noGrp="1"/>
          </p:cNvSpPr>
          <p:nvPr>
            <p:ph idx="1"/>
          </p:nvPr>
        </p:nvSpPr>
        <p:spPr>
          <a:xfrm>
            <a:off x="680321" y="3429000"/>
            <a:ext cx="9613861" cy="1080938"/>
          </a:xfrm>
        </p:spPr>
        <p:txBody>
          <a:bodyPr/>
          <a:lstStyle/>
          <a:p>
            <a:pPr marL="0" indent="0">
              <a:buNone/>
            </a:pPr>
            <a:r>
              <a:rPr lang="en-US" i="1" dirty="0" err="1"/>
              <a:t>Mettā</a:t>
            </a:r>
            <a:r>
              <a:rPr lang="en-US" i="1" dirty="0"/>
              <a:t> </a:t>
            </a:r>
            <a:r>
              <a:rPr lang="en-US" dirty="0"/>
              <a:t>is one of the four the </a:t>
            </a:r>
            <a:r>
              <a:rPr lang="en-US" i="1" dirty="0" err="1"/>
              <a:t>Brahmavihāras</a:t>
            </a:r>
            <a:r>
              <a:rPr lang="en-US" dirty="0"/>
              <a:t> (the divine abodes; literally the dwellings of Brahma)</a:t>
            </a:r>
          </a:p>
        </p:txBody>
      </p:sp>
    </p:spTree>
    <p:extLst>
      <p:ext uri="{BB962C8B-B14F-4D97-AF65-F5344CB8AC3E}">
        <p14:creationId xmlns:p14="http://schemas.microsoft.com/office/powerpoint/2010/main" val="1139968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24628-5D6C-6C4D-B5A6-6579B8F5598E}"/>
              </a:ext>
            </a:extLst>
          </p:cNvPr>
          <p:cNvSpPr>
            <a:spLocks noGrp="1"/>
          </p:cNvSpPr>
          <p:nvPr>
            <p:ph type="title"/>
          </p:nvPr>
        </p:nvSpPr>
        <p:spPr/>
        <p:txBody>
          <a:bodyPr/>
          <a:lstStyle/>
          <a:p>
            <a:r>
              <a:rPr lang="en-US" dirty="0"/>
              <a:t>The </a:t>
            </a:r>
            <a:r>
              <a:rPr lang="en-US" i="1" dirty="0" err="1"/>
              <a:t>Brahmavihārās</a:t>
            </a:r>
            <a:endParaRPr lang="en-US" dirty="0"/>
          </a:p>
        </p:txBody>
      </p:sp>
      <p:sp>
        <p:nvSpPr>
          <p:cNvPr id="3" name="Content Placeholder 2">
            <a:extLst>
              <a:ext uri="{FF2B5EF4-FFF2-40B4-BE49-F238E27FC236}">
                <a16:creationId xmlns:a16="http://schemas.microsoft.com/office/drawing/2014/main" id="{6D4491FA-6A4F-534D-A57A-4EE0AB904218}"/>
              </a:ext>
            </a:extLst>
          </p:cNvPr>
          <p:cNvSpPr>
            <a:spLocks noGrp="1"/>
          </p:cNvSpPr>
          <p:nvPr>
            <p:ph idx="1"/>
          </p:nvPr>
        </p:nvSpPr>
        <p:spPr>
          <a:xfrm>
            <a:off x="680320" y="3627782"/>
            <a:ext cx="9613861" cy="1080938"/>
          </a:xfrm>
        </p:spPr>
        <p:txBody>
          <a:bodyPr/>
          <a:lstStyle/>
          <a:p>
            <a:pPr marL="0" indent="0">
              <a:buNone/>
            </a:pPr>
            <a:r>
              <a:rPr lang="en-US" dirty="0"/>
              <a:t>The </a:t>
            </a:r>
            <a:r>
              <a:rPr lang="en-US" i="1" dirty="0" err="1"/>
              <a:t>Brahmavihāras</a:t>
            </a:r>
            <a:r>
              <a:rPr lang="en-US" dirty="0"/>
              <a:t> are a pre-Buddhist concept, to which the Buddhist tradition gave its own interpretation.</a:t>
            </a:r>
          </a:p>
        </p:txBody>
      </p:sp>
    </p:spTree>
    <p:extLst>
      <p:ext uri="{BB962C8B-B14F-4D97-AF65-F5344CB8AC3E}">
        <p14:creationId xmlns:p14="http://schemas.microsoft.com/office/powerpoint/2010/main" val="339662818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{EDC90504-CF89-1B4A-93EF-71A66020993A}tf10001057</Template>
  <TotalTime>859</TotalTime>
  <Words>2231</Words>
  <Application>Microsoft Macintosh PowerPoint</Application>
  <PresentationFormat>Widescreen</PresentationFormat>
  <Paragraphs>162</Paragraphs>
  <Slides>41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Trebuchet MS</vt:lpstr>
      <vt:lpstr>Berlin</vt:lpstr>
      <vt:lpstr>Mettā Sutta (Sutta Nipata 1.8)</vt:lpstr>
      <vt:lpstr>Mettā</vt:lpstr>
      <vt:lpstr>Christina Feldman BOUNDLESS HEART</vt:lpstr>
      <vt:lpstr>Dhammapada 368</vt:lpstr>
      <vt:lpstr>(AN: Numerical Discourses of the Buddha Book 1.17.7)</vt:lpstr>
      <vt:lpstr>Itivuttaka 3:7</vt:lpstr>
      <vt:lpstr>Leigh Brasington’s Mettā Page</vt:lpstr>
      <vt:lpstr>Mettā</vt:lpstr>
      <vt:lpstr>The Brahmavihārās</vt:lpstr>
      <vt:lpstr>The Brahmavihāras</vt:lpstr>
      <vt:lpstr>Brahma from Cone A Dictionary of Pāli</vt:lpstr>
      <vt:lpstr>Gil Fronsdal</vt:lpstr>
      <vt:lpstr>mettā Practice from Suttas (SN 46.54 and MN 7.14–16)</vt:lpstr>
      <vt:lpstr>karunā Practice from Suttas (SN 46.54 and MN 7.14–16)</vt:lpstr>
      <vt:lpstr>muditā Practice from Suttas (SN 46.54 and MN 7.14–16)</vt:lpstr>
      <vt:lpstr>upekkhā Practice from Suttas (SN 46.54 and MN 7.14–16)</vt:lpstr>
      <vt:lpstr>Visuddhimagga ("The Path of Purification")</vt:lpstr>
      <vt:lpstr>Visuddhimagga</vt:lpstr>
      <vt:lpstr>Visuddhimagga Practice</vt:lpstr>
      <vt:lpstr>Anālayo</vt:lpstr>
      <vt:lpstr>Anālayo</vt:lpstr>
      <vt:lpstr>Possible Source of Difficulty (Bhikkhu Bodhi)</vt:lpstr>
      <vt:lpstr>sabbattatāya and sabbatthatāya</vt:lpstr>
      <vt:lpstr>Anālayo</vt:lpstr>
      <vt:lpstr>The Mettā Sutta</vt:lpstr>
      <vt:lpstr>Andrew Olendzki: Mettā Sutta</vt:lpstr>
      <vt:lpstr>Translating from Pāli Bhikkhu Ānandajoti</vt:lpstr>
      <vt:lpstr>Translating from Pāli Bhikkhu Ānandajoti</vt:lpstr>
      <vt:lpstr>Andy Olendzki  </vt:lpstr>
      <vt:lpstr>Bhikkhu Bodhi</vt:lpstr>
      <vt:lpstr>Amaravati Sangha</vt:lpstr>
      <vt:lpstr>K. R. Norman</vt:lpstr>
      <vt:lpstr>Translations of the Metta Sutta - Sutta Nipata 1.8</vt:lpstr>
      <vt:lpstr>Radiating Mettā Practice</vt:lpstr>
      <vt:lpstr>Radiating Mettā Practice</vt:lpstr>
      <vt:lpstr>Radiating Mettā Practice</vt:lpstr>
      <vt:lpstr>Radiating Mettā Practice</vt:lpstr>
      <vt:lpstr>Radiating Mettā Practice</vt:lpstr>
      <vt:lpstr>Radiating Mettā Practice</vt:lpstr>
      <vt:lpstr>Radiating Mettā Practice</vt:lpstr>
      <vt:lpstr>Radiating Mettā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Mettā Sutta (Sutta Nipata 1.8)</dc:title>
  <dc:creator>Hardy Cook</dc:creator>
  <cp:lastModifiedBy>Hardy Cook</cp:lastModifiedBy>
  <cp:revision>52</cp:revision>
  <dcterms:created xsi:type="dcterms:W3CDTF">2021-01-26T18:11:54Z</dcterms:created>
  <dcterms:modified xsi:type="dcterms:W3CDTF">2021-02-21T23:02:03Z</dcterms:modified>
</cp:coreProperties>
</file>